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9" r:id="rId4"/>
    <p:sldId id="261" r:id="rId5"/>
    <p:sldId id="264" r:id="rId6"/>
    <p:sldId id="272" r:id="rId7"/>
    <p:sldId id="270" r:id="rId8"/>
    <p:sldId id="271" r:id="rId9"/>
    <p:sldId id="266" r:id="rId10"/>
    <p:sldId id="274" r:id="rId11"/>
    <p:sldId id="275" r:id="rId12"/>
    <p:sldId id="276" r:id="rId13"/>
    <p:sldId id="277" r:id="rId14"/>
    <p:sldId id="278" r:id="rId15"/>
    <p:sldId id="273" r:id="rId16"/>
    <p:sldId id="279" r:id="rId17"/>
    <p:sldId id="299" r:id="rId18"/>
    <p:sldId id="300" r:id="rId19"/>
    <p:sldId id="301" r:id="rId20"/>
    <p:sldId id="306" r:id="rId21"/>
    <p:sldId id="302" r:id="rId22"/>
    <p:sldId id="303" r:id="rId23"/>
    <p:sldId id="298" r:id="rId24"/>
    <p:sldId id="280" r:id="rId25"/>
    <p:sldId id="30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10" r:id="rId39"/>
    <p:sldId id="294" r:id="rId40"/>
    <p:sldId id="307" r:id="rId41"/>
    <p:sldId id="308" r:id="rId4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7" d="100"/>
          <a:sy n="57" d="100"/>
        </p:scale>
        <p:origin x="-870" y="-3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FDEF0-CCB9-4EDF-8D54-82052E5D3287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D0B3-F276-4E31-A1C2-B8FD91A4E6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6756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641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0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72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02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426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8286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89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39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703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432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BF322-7A74-4011-AD4A-366095C57631}" type="datetimeFigureOut">
              <a:rPr lang="it-IT" smtClean="0"/>
              <a:t>24/11/2015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B7686-F153-47B5-8DB4-B53A215282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58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llumina.com/documents/products/techspotlights/techspotlight_sequencing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illumina.com/documents/products/techspotlights/techspotlight_sequencing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illumina.com/documents/products/techspotlights/techspotlight_sequencing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s://www.thermofisher.com/uk/en/home/life-science/sequencing/next-generation-sequencing/ion-torrent-next-generation-sequencing-technolog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mofisher.com/uk/en/home/life-science/sequencing/next-generation-sequencing/ion-torrent-next-generation-sequencing-technology.html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lecularecologist.com/next-gen-fieldguide-2014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eoWVtwKvnbV8MaRb9hzCSpGtEjazO0XTt3a8TbPG4dY/edit?pli=1#gid=0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L7DXFPz8rU" TargetMode="External"/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3UHw22hBpAk" TargetMode="External"/><Relationship Id="rId4" Type="http://schemas.openxmlformats.org/officeDocument/2006/relationships/hyperlink" Target="https://www.youtube.com/watch?v=NHCJ8PtYCFc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ontlinegenomics.com/1649/next-generation-sequencing-how-and-why-we-got-here/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molecularecologist.com/next-gen-fieldguide-2014/" TargetMode="External"/><Relationship Id="rId4" Type="http://schemas.openxmlformats.org/officeDocument/2006/relationships/hyperlink" Target="http://thewestheimerinstitute.org/pubs/The%20challenges%20of%20sequencing%20by%20synthesis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7.png"/><Relationship Id="rId5" Type="http://schemas.openxmlformats.org/officeDocument/2006/relationships/image" Target="../media/image22.jpe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30.jpeg"/><Relationship Id="rId12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3.jpe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jpeg"/><Relationship Id="rId1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835696" y="2132856"/>
            <a:ext cx="5256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 smtClean="0"/>
              <a:t>Introduction</a:t>
            </a:r>
            <a:r>
              <a:rPr lang="it-IT" sz="2800" dirty="0" smtClean="0"/>
              <a:t> to NGS </a:t>
            </a:r>
            <a:r>
              <a:rPr lang="it-IT" sz="2800" dirty="0" err="1" smtClean="0"/>
              <a:t>technologies</a:t>
            </a:r>
            <a:r>
              <a:rPr lang="it-IT" sz="2800" dirty="0" smtClean="0"/>
              <a:t> and </a:t>
            </a:r>
            <a:r>
              <a:rPr lang="it-IT" sz="2800" dirty="0" err="1" smtClean="0"/>
              <a:t>library</a:t>
            </a:r>
            <a:r>
              <a:rPr lang="it-IT" sz="2800" dirty="0" smtClean="0"/>
              <a:t> </a:t>
            </a:r>
            <a:r>
              <a:rPr lang="it-IT" sz="2800" dirty="0" err="1" smtClean="0"/>
              <a:t>preparation</a:t>
            </a:r>
            <a:endParaRPr lang="it-IT" sz="28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975664" y="3604374"/>
            <a:ext cx="297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Chiara </a:t>
            </a:r>
            <a:r>
              <a:rPr lang="it-IT" dirty="0" err="1" smtClean="0"/>
              <a:t>Batini</a:t>
            </a:r>
            <a:r>
              <a:rPr lang="it-IT" dirty="0" smtClean="0"/>
              <a:t>, cb334@le.ac.uk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229200"/>
            <a:ext cx="2195736" cy="1806096"/>
          </a:xfrm>
          <a:prstGeom prst="rect">
            <a:avLst/>
          </a:prstGeom>
        </p:spPr>
      </p:pic>
      <p:sp>
        <p:nvSpPr>
          <p:cNvPr id="12" name="Rounded Rectangle 17"/>
          <p:cNvSpPr/>
          <p:nvPr/>
        </p:nvSpPr>
        <p:spPr>
          <a:xfrm>
            <a:off x="909117" y="1278384"/>
            <a:ext cx="7272808" cy="294270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129345" y="1268760"/>
            <a:ext cx="83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rgbClr val="00B0F0"/>
                </a:solidFill>
              </a:rPr>
              <a:t>DAY2</a:t>
            </a:r>
            <a:endParaRPr lang="it-IT" sz="2400" dirty="0">
              <a:solidFill>
                <a:srgbClr val="00B0F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73216"/>
            <a:ext cx="1368998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07504" y="32858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Illumina </a:t>
            </a:r>
            <a:r>
              <a:rPr lang="it-IT" sz="2000" dirty="0" err="1" smtClean="0"/>
              <a:t>sequencing</a:t>
            </a:r>
            <a:r>
              <a:rPr lang="it-IT" sz="2000" dirty="0" smtClean="0"/>
              <a:t> </a:t>
            </a:r>
            <a:r>
              <a:rPr lang="it-IT" sz="2000" dirty="0" err="1" smtClean="0"/>
              <a:t>technology</a:t>
            </a:r>
            <a:r>
              <a:rPr lang="it-IT" sz="2000" dirty="0" smtClean="0"/>
              <a:t> (1)</a:t>
            </a:r>
          </a:p>
          <a:p>
            <a:endParaRPr lang="it-IT" sz="2000" dirty="0"/>
          </a:p>
          <a:p>
            <a:r>
              <a:rPr lang="it-IT" sz="2000" dirty="0" err="1" smtClean="0"/>
              <a:t>Sequencing</a:t>
            </a:r>
            <a:r>
              <a:rPr lang="it-IT" sz="2000" dirty="0" smtClean="0"/>
              <a:t> by </a:t>
            </a:r>
            <a:r>
              <a:rPr lang="it-IT" sz="2000" dirty="0" err="1" smtClean="0"/>
              <a:t>synthesis</a:t>
            </a:r>
            <a:r>
              <a:rPr lang="it-IT" sz="2000" dirty="0" smtClean="0"/>
              <a:t>, 4 </a:t>
            </a:r>
            <a:r>
              <a:rPr lang="it-IT" sz="2000" dirty="0" err="1" smtClean="0"/>
              <a:t>modified</a:t>
            </a:r>
            <a:r>
              <a:rPr lang="it-IT" sz="2000" dirty="0" smtClean="0"/>
              <a:t> </a:t>
            </a:r>
            <a:r>
              <a:rPr lang="it-IT" sz="2000" dirty="0" err="1" smtClean="0"/>
              <a:t>dNTPs</a:t>
            </a:r>
            <a:r>
              <a:rPr lang="it-IT" sz="2000" dirty="0" smtClean="0"/>
              <a:t> </a:t>
            </a:r>
            <a:r>
              <a:rPr lang="it-IT" sz="2000" dirty="0" err="1" smtClean="0"/>
              <a:t>together</a:t>
            </a:r>
            <a:r>
              <a:rPr lang="it-IT" sz="2000" dirty="0" smtClean="0"/>
              <a:t>, </a:t>
            </a:r>
            <a:r>
              <a:rPr lang="it-IT" sz="2000" dirty="0" err="1" smtClean="0"/>
              <a:t>imaging</a:t>
            </a:r>
            <a:endParaRPr lang="it-IT" sz="2000" dirty="0" smtClean="0"/>
          </a:p>
          <a:p>
            <a:r>
              <a:rPr lang="it-IT" sz="2000" dirty="0" err="1" smtClean="0"/>
              <a:t>support</a:t>
            </a:r>
            <a:r>
              <a:rPr lang="it-IT" sz="2000" dirty="0" smtClean="0"/>
              <a:t>: slide</a:t>
            </a:r>
            <a:endParaRPr lang="it-IT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6" t="12828" r="9095" b="5241"/>
          <a:stretch/>
        </p:blipFill>
        <p:spPr bwMode="auto">
          <a:xfrm>
            <a:off x="77997" y="1540525"/>
            <a:ext cx="2909827" cy="376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1586" r="50086" b="7104"/>
          <a:stretch/>
        </p:blipFill>
        <p:spPr bwMode="auto">
          <a:xfrm>
            <a:off x="3158374" y="1540525"/>
            <a:ext cx="2864966" cy="376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6" t="11586" r="9482" b="7104"/>
          <a:stretch/>
        </p:blipFill>
        <p:spPr bwMode="auto">
          <a:xfrm>
            <a:off x="6193889" y="1540525"/>
            <a:ext cx="2842607" cy="376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07944" y="6505599"/>
            <a:ext cx="8928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 smtClean="0"/>
              <a:t>from </a:t>
            </a:r>
            <a:r>
              <a:rPr lang="it-IT" sz="1400" dirty="0" smtClean="0">
                <a:hlinkClick r:id="rId4"/>
              </a:rPr>
              <a:t>https</a:t>
            </a:r>
            <a:r>
              <a:rPr lang="it-IT" sz="1400" dirty="0">
                <a:hlinkClick r:id="rId4"/>
              </a:rPr>
              <a:t>://</a:t>
            </a:r>
            <a:r>
              <a:rPr lang="it-IT" sz="1400" dirty="0" smtClean="0">
                <a:hlinkClick r:id="rId4"/>
              </a:rPr>
              <a:t>www.illumina.com/documents/products/techspotlights/techspotlight_sequencing.pdf</a:t>
            </a:r>
            <a:r>
              <a:rPr lang="it-IT" sz="1400" dirty="0" smtClean="0"/>
              <a:t>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45486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07504" y="3285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Illumina </a:t>
            </a:r>
            <a:r>
              <a:rPr lang="it-IT" sz="2000" dirty="0" err="1" smtClean="0"/>
              <a:t>sequencing</a:t>
            </a:r>
            <a:r>
              <a:rPr lang="it-IT" sz="2000" dirty="0" smtClean="0"/>
              <a:t> </a:t>
            </a:r>
            <a:r>
              <a:rPr lang="it-IT" sz="2000" dirty="0" err="1" smtClean="0"/>
              <a:t>technology</a:t>
            </a:r>
            <a:r>
              <a:rPr lang="it-IT" sz="2000" dirty="0" smtClean="0"/>
              <a:t> (2)</a:t>
            </a:r>
            <a:endParaRPr lang="it-IT" sz="2000" dirty="0"/>
          </a:p>
        </p:txBody>
      </p:sp>
      <p:sp>
        <p:nvSpPr>
          <p:cNvPr id="2" name="Rettangolo 1"/>
          <p:cNvSpPr/>
          <p:nvPr/>
        </p:nvSpPr>
        <p:spPr>
          <a:xfrm>
            <a:off x="107944" y="6505599"/>
            <a:ext cx="8928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 smtClean="0"/>
              <a:t>from </a:t>
            </a:r>
            <a:r>
              <a:rPr lang="it-IT" sz="1400" dirty="0" smtClean="0">
                <a:hlinkClick r:id="rId2"/>
              </a:rPr>
              <a:t>https</a:t>
            </a:r>
            <a:r>
              <a:rPr lang="it-IT" sz="1400" dirty="0">
                <a:hlinkClick r:id="rId2"/>
              </a:rPr>
              <a:t>://</a:t>
            </a:r>
            <a:r>
              <a:rPr lang="it-IT" sz="1400" dirty="0" smtClean="0">
                <a:hlinkClick r:id="rId2"/>
              </a:rPr>
              <a:t>www.illumina.com/documents/products/techspotlights/techspotlight_sequencing.pdf</a:t>
            </a:r>
            <a:r>
              <a:rPr lang="it-IT" sz="1400" dirty="0" smtClean="0"/>
              <a:t> </a:t>
            </a:r>
            <a:endParaRPr lang="it-IT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8" t="13034" r="50097" b="6275"/>
          <a:stretch/>
        </p:blipFill>
        <p:spPr bwMode="auto">
          <a:xfrm>
            <a:off x="130596" y="1540525"/>
            <a:ext cx="2857228" cy="376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4" t="13034" r="9483" b="6275"/>
          <a:stretch/>
        </p:blipFill>
        <p:spPr bwMode="auto">
          <a:xfrm>
            <a:off x="3123426" y="1526628"/>
            <a:ext cx="2865355" cy="3779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11256" r="49568" b="8421"/>
          <a:stretch/>
        </p:blipFill>
        <p:spPr bwMode="auto">
          <a:xfrm>
            <a:off x="6124383" y="1540525"/>
            <a:ext cx="2912113" cy="376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8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07504" y="3285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Illumina </a:t>
            </a:r>
            <a:r>
              <a:rPr lang="it-IT" sz="2000" dirty="0" err="1" smtClean="0"/>
              <a:t>sequencing</a:t>
            </a:r>
            <a:r>
              <a:rPr lang="it-IT" sz="2000" dirty="0" smtClean="0"/>
              <a:t> </a:t>
            </a:r>
            <a:r>
              <a:rPr lang="it-IT" sz="2000" dirty="0" err="1" smtClean="0"/>
              <a:t>technology</a:t>
            </a:r>
            <a:r>
              <a:rPr lang="it-IT" sz="2000" dirty="0" smtClean="0"/>
              <a:t> (3)</a:t>
            </a:r>
            <a:endParaRPr lang="it-IT" sz="2000" dirty="0"/>
          </a:p>
        </p:txBody>
      </p:sp>
      <p:sp>
        <p:nvSpPr>
          <p:cNvPr id="2" name="Rettangolo 1"/>
          <p:cNvSpPr/>
          <p:nvPr/>
        </p:nvSpPr>
        <p:spPr>
          <a:xfrm>
            <a:off x="107944" y="6505599"/>
            <a:ext cx="8928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 smtClean="0"/>
              <a:t>from </a:t>
            </a:r>
            <a:r>
              <a:rPr lang="it-IT" sz="1400" dirty="0" smtClean="0">
                <a:hlinkClick r:id="rId2"/>
              </a:rPr>
              <a:t>https</a:t>
            </a:r>
            <a:r>
              <a:rPr lang="it-IT" sz="1400" dirty="0">
                <a:hlinkClick r:id="rId2"/>
              </a:rPr>
              <a:t>://</a:t>
            </a:r>
            <a:r>
              <a:rPr lang="it-IT" sz="1400" dirty="0" smtClean="0">
                <a:hlinkClick r:id="rId2"/>
              </a:rPr>
              <a:t>www.illumina.com/documents/products/techspotlights/techspotlight_sequencing.pdf</a:t>
            </a:r>
            <a:r>
              <a:rPr lang="it-IT" sz="1400" dirty="0" smtClean="0"/>
              <a:t> </a:t>
            </a:r>
            <a:endParaRPr lang="it-IT" sz="14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 t="11256" r="9248" b="8421"/>
          <a:stretch/>
        </p:blipFill>
        <p:spPr bwMode="auto">
          <a:xfrm>
            <a:off x="-36511" y="1628800"/>
            <a:ext cx="2262112" cy="288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t="11586" r="9223" b="6897"/>
          <a:stretch/>
        </p:blipFill>
        <p:spPr bwMode="auto">
          <a:xfrm>
            <a:off x="2304699" y="1628800"/>
            <a:ext cx="4532986" cy="288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t="10682" r="49998" b="8421"/>
          <a:stretch/>
        </p:blipFill>
        <p:spPr bwMode="auto">
          <a:xfrm>
            <a:off x="6916782" y="1628800"/>
            <a:ext cx="2191722" cy="288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08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07504" y="3285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IonTorrent</a:t>
            </a:r>
            <a:r>
              <a:rPr lang="it-IT" sz="2000" dirty="0" smtClean="0"/>
              <a:t> </a:t>
            </a:r>
            <a:r>
              <a:rPr lang="it-IT" sz="2000" dirty="0" err="1" smtClean="0"/>
              <a:t>sequencing</a:t>
            </a:r>
            <a:r>
              <a:rPr lang="it-IT" sz="2000" dirty="0" smtClean="0"/>
              <a:t> </a:t>
            </a:r>
            <a:r>
              <a:rPr lang="it-IT" sz="2000" dirty="0" err="1" smtClean="0"/>
              <a:t>technology</a:t>
            </a:r>
            <a:r>
              <a:rPr lang="it-IT" sz="2000" dirty="0" smtClean="0"/>
              <a:t> (1)</a:t>
            </a:r>
            <a:endParaRPr lang="it-IT" sz="2000" dirty="0"/>
          </a:p>
        </p:txBody>
      </p:sp>
      <p:sp>
        <p:nvSpPr>
          <p:cNvPr id="4" name="Rettangolo 3"/>
          <p:cNvSpPr/>
          <p:nvPr/>
        </p:nvSpPr>
        <p:spPr>
          <a:xfrm>
            <a:off x="-48078" y="6257835"/>
            <a:ext cx="9192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/>
              <a:t>from </a:t>
            </a:r>
            <a:r>
              <a:rPr lang="it-IT" sz="1600" dirty="0" smtClean="0">
                <a:hlinkClick r:id="rId2"/>
              </a:rPr>
              <a:t>https</a:t>
            </a:r>
            <a:r>
              <a:rPr lang="it-IT" sz="1600" dirty="0">
                <a:hlinkClick r:id="rId2"/>
              </a:rPr>
              <a:t>://</a:t>
            </a:r>
            <a:r>
              <a:rPr lang="it-IT" sz="1600" dirty="0" smtClean="0">
                <a:hlinkClick r:id="rId2"/>
              </a:rPr>
              <a:t>www.thermofisher.com/uk/en/home/life-science/sequencing/next-generation-sequencing/ion-torrent-next-generation-sequencing-technology.html</a:t>
            </a:r>
            <a:r>
              <a:rPr lang="it-IT" sz="1600" dirty="0" smtClean="0"/>
              <a:t> </a:t>
            </a:r>
            <a:endParaRPr lang="it-IT" sz="1600" dirty="0"/>
          </a:p>
        </p:txBody>
      </p:sp>
      <p:pic>
        <p:nvPicPr>
          <p:cNvPr id="6148" name="Picture 4" descr="https://www.thermofisher.com/content/dam/LifeTech/migration/images/sequencing/semiconductor-sequencing/ion-torrent.par.32085.image.660.400.1.step-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98" y="620688"/>
            <a:ext cx="4391425" cy="26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054" y="3429000"/>
            <a:ext cx="4391426" cy="266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129956" y="908720"/>
            <a:ext cx="4350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Sequencing</a:t>
            </a:r>
            <a:r>
              <a:rPr lang="it-IT" sz="2000" dirty="0" smtClean="0"/>
              <a:t> by </a:t>
            </a:r>
            <a:r>
              <a:rPr lang="it-IT" sz="2000" dirty="0" err="1" smtClean="0"/>
              <a:t>synthesis</a:t>
            </a:r>
            <a:r>
              <a:rPr lang="it-IT" sz="2000" dirty="0" smtClean="0"/>
              <a:t>, 1 non-</a:t>
            </a:r>
            <a:r>
              <a:rPr lang="it-IT" sz="2000" dirty="0" err="1" smtClean="0"/>
              <a:t>modified</a:t>
            </a:r>
            <a:r>
              <a:rPr lang="it-IT" sz="2000" dirty="0" smtClean="0"/>
              <a:t> </a:t>
            </a:r>
            <a:r>
              <a:rPr lang="it-IT" sz="2000" dirty="0" err="1" smtClean="0"/>
              <a:t>dNTP</a:t>
            </a:r>
            <a:r>
              <a:rPr lang="it-IT" sz="2000" dirty="0" smtClean="0"/>
              <a:t> </a:t>
            </a:r>
            <a:r>
              <a:rPr lang="it-IT" sz="2000" dirty="0" err="1" smtClean="0"/>
              <a:t>at</a:t>
            </a:r>
            <a:r>
              <a:rPr lang="it-IT" sz="2000" dirty="0" smtClean="0"/>
              <a:t> the time, </a:t>
            </a:r>
            <a:r>
              <a:rPr lang="it-IT" sz="2000" dirty="0" err="1" smtClean="0"/>
              <a:t>pH</a:t>
            </a:r>
            <a:r>
              <a:rPr lang="it-IT" sz="2000" dirty="0" smtClean="0"/>
              <a:t> </a:t>
            </a:r>
            <a:r>
              <a:rPr lang="it-IT" sz="2000" dirty="0" err="1" smtClean="0"/>
              <a:t>detection</a:t>
            </a:r>
            <a:endParaRPr lang="it-IT" sz="2000" dirty="0" smtClean="0"/>
          </a:p>
          <a:p>
            <a:r>
              <a:rPr lang="it-IT" sz="2000" dirty="0" err="1" smtClean="0"/>
              <a:t>support</a:t>
            </a:r>
            <a:r>
              <a:rPr lang="it-IT" sz="2000" dirty="0" smtClean="0"/>
              <a:t>: </a:t>
            </a:r>
            <a:r>
              <a:rPr lang="it-IT" sz="2000" dirty="0" err="1" smtClean="0"/>
              <a:t>bead</a:t>
            </a:r>
            <a:r>
              <a:rPr lang="it-IT" sz="2000" dirty="0" smtClean="0"/>
              <a:t>/chip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6297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07504" y="3285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IonTorrent</a:t>
            </a:r>
            <a:r>
              <a:rPr lang="it-IT" sz="2000" dirty="0" smtClean="0"/>
              <a:t> </a:t>
            </a:r>
            <a:r>
              <a:rPr lang="it-IT" sz="2000" dirty="0" err="1" smtClean="0"/>
              <a:t>sequencing</a:t>
            </a:r>
            <a:r>
              <a:rPr lang="it-IT" sz="2000" dirty="0" smtClean="0"/>
              <a:t> </a:t>
            </a:r>
            <a:r>
              <a:rPr lang="it-IT" sz="2000" dirty="0" err="1" smtClean="0"/>
              <a:t>technology</a:t>
            </a:r>
            <a:r>
              <a:rPr lang="it-IT" sz="2000" dirty="0" smtClean="0"/>
              <a:t> (2)</a:t>
            </a:r>
            <a:endParaRPr lang="it-IT" sz="2000" dirty="0"/>
          </a:p>
        </p:txBody>
      </p:sp>
      <p:pic>
        <p:nvPicPr>
          <p:cNvPr id="7170" name="Picture 2" descr="https://www.thermofisher.com/content/dam/LifeTech/migration/images/sequencing/semiconductor-sequencing/ion-torrent.par.52461.image.660.400.1.step-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56792"/>
            <a:ext cx="6286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-48078" y="6257835"/>
            <a:ext cx="9192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/>
              <a:t>from </a:t>
            </a:r>
            <a:r>
              <a:rPr lang="it-IT" sz="1600" dirty="0" smtClean="0">
                <a:hlinkClick r:id="rId3"/>
              </a:rPr>
              <a:t>https</a:t>
            </a:r>
            <a:r>
              <a:rPr lang="it-IT" sz="1600" dirty="0">
                <a:hlinkClick r:id="rId3"/>
              </a:rPr>
              <a:t>://</a:t>
            </a:r>
            <a:r>
              <a:rPr lang="it-IT" sz="1600" dirty="0" smtClean="0">
                <a:hlinkClick r:id="rId3"/>
              </a:rPr>
              <a:t>www.thermofisher.com/uk/en/home/life-science/sequencing/next-generation-sequencing/ion-torrent-next-generation-sequencing-technology.html</a:t>
            </a:r>
            <a:r>
              <a:rPr lang="it-IT" sz="1600" dirty="0" smtClean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1609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07504" y="32858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/>
              <a:t>Sequencers</a:t>
            </a:r>
            <a:r>
              <a:rPr lang="it-IT" sz="2400" dirty="0" smtClean="0"/>
              <a:t>: </a:t>
            </a:r>
            <a:r>
              <a:rPr lang="it-IT" sz="2400" dirty="0" err="1" smtClean="0"/>
              <a:t>error</a:t>
            </a:r>
            <a:r>
              <a:rPr lang="it-IT" sz="2400" dirty="0" smtClean="0"/>
              <a:t> </a:t>
            </a:r>
            <a:r>
              <a:rPr lang="it-IT" sz="2400" dirty="0" err="1" smtClean="0"/>
              <a:t>rates</a:t>
            </a:r>
            <a:r>
              <a:rPr lang="it-IT" sz="2400" dirty="0" smtClean="0"/>
              <a:t> and </a:t>
            </a:r>
            <a:r>
              <a:rPr lang="it-IT" sz="2400" dirty="0" err="1" smtClean="0"/>
              <a:t>patterns</a:t>
            </a:r>
            <a:endParaRPr lang="it-IT" sz="2400" dirty="0"/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21183"/>
              </p:ext>
            </p:extLst>
          </p:nvPr>
        </p:nvGraphicFramePr>
        <p:xfrm>
          <a:off x="251520" y="1668406"/>
          <a:ext cx="8784976" cy="3069174"/>
        </p:xfrm>
        <a:graphic>
          <a:graphicData uri="http://schemas.openxmlformats.org/drawingml/2006/table">
            <a:tbl>
              <a:tblPr/>
              <a:tblGrid>
                <a:gridCol w="2587336"/>
                <a:gridCol w="1693529"/>
                <a:gridCol w="2559895"/>
                <a:gridCol w="1944216"/>
              </a:tblGrid>
              <a:tr h="680474">
                <a:tc>
                  <a:txBody>
                    <a:bodyPr/>
                    <a:lstStyle/>
                    <a:p>
                      <a:pPr algn="l"/>
                      <a:r>
                        <a:rPr lang="it-IT" sz="1800" b="1" dirty="0" err="1"/>
                        <a:t>Instrument</a:t>
                      </a:r>
                      <a:endParaRPr lang="it-IT" sz="18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 err="1"/>
                        <a:t>Primary</a:t>
                      </a:r>
                      <a:r>
                        <a:rPr lang="it-IT" sz="1800" b="1" dirty="0"/>
                        <a:t> </a:t>
                      </a:r>
                      <a:r>
                        <a:rPr lang="it-IT" sz="1800" b="1" dirty="0" err="1"/>
                        <a:t>Errors</a:t>
                      </a:r>
                      <a:endParaRPr lang="it-IT" sz="18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/>
                        <a:t>Single-pass Error Rate (%)</a:t>
                      </a:r>
                      <a:endParaRPr lang="it-IT" sz="180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/>
                        <a:t>Final Error Rate (%)</a:t>
                      </a:r>
                      <a:endParaRPr lang="it-IT" sz="180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876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ABI 3730xl </a:t>
                      </a:r>
                      <a:r>
                        <a:rPr lang="it-IT" sz="1800" dirty="0"/>
                        <a:t>(</a:t>
                      </a:r>
                      <a:r>
                        <a:rPr lang="it-IT" sz="1800" dirty="0" err="1"/>
                        <a:t>capillary</a:t>
                      </a:r>
                      <a:r>
                        <a:rPr lang="it-IT" sz="1800" dirty="0"/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substitution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0.1-1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0.1-1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876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Roche 454 – </a:t>
                      </a:r>
                      <a:r>
                        <a:rPr lang="it-IT" sz="1800" dirty="0" err="1" smtClean="0"/>
                        <a:t>All</a:t>
                      </a:r>
                      <a:r>
                        <a:rPr lang="it-IT" sz="1800" dirty="0" smtClean="0"/>
                        <a:t> </a:t>
                      </a:r>
                      <a:r>
                        <a:rPr lang="it-IT" sz="1800" dirty="0" err="1"/>
                        <a:t>models</a:t>
                      </a:r>
                      <a:endParaRPr lang="it-IT" sz="18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 err="1"/>
                        <a:t>indel</a:t>
                      </a:r>
                      <a:endParaRPr lang="it-IT" sz="18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876">
                <a:tc>
                  <a:txBody>
                    <a:bodyPr/>
                    <a:lstStyle/>
                    <a:p>
                      <a:r>
                        <a:rPr lang="it-IT" sz="1800" dirty="0"/>
                        <a:t>Illumina </a:t>
                      </a:r>
                      <a:r>
                        <a:rPr lang="it-IT" sz="1800" dirty="0" smtClean="0"/>
                        <a:t>– </a:t>
                      </a:r>
                      <a:r>
                        <a:rPr lang="it-IT" sz="1800" dirty="0" err="1" smtClean="0"/>
                        <a:t>All</a:t>
                      </a:r>
                      <a:r>
                        <a:rPr lang="it-IT" sz="1800" dirty="0" smtClean="0"/>
                        <a:t> </a:t>
                      </a:r>
                      <a:r>
                        <a:rPr lang="it-IT" sz="1800" dirty="0" err="1"/>
                        <a:t>m</a:t>
                      </a:r>
                      <a:r>
                        <a:rPr lang="it-IT" sz="1800" dirty="0" err="1" smtClean="0"/>
                        <a:t>odels</a:t>
                      </a:r>
                      <a:endParaRPr lang="it-IT" sz="18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 err="1"/>
                        <a:t>substitution</a:t>
                      </a:r>
                      <a:endParaRPr lang="it-IT" sz="18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~0.1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~0.1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876">
                <a:tc>
                  <a:txBody>
                    <a:bodyPr/>
                    <a:lstStyle/>
                    <a:p>
                      <a:r>
                        <a:rPr lang="it-IT" sz="1800" dirty="0" err="1"/>
                        <a:t>Ion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Torrent</a:t>
                      </a:r>
                      <a:r>
                        <a:rPr lang="it-IT" sz="1800" dirty="0"/>
                        <a:t> – </a:t>
                      </a:r>
                      <a:r>
                        <a:rPr lang="it-IT" sz="1800" dirty="0" err="1"/>
                        <a:t>all</a:t>
                      </a:r>
                      <a:r>
                        <a:rPr lang="it-IT" sz="1800" dirty="0"/>
                        <a:t> chips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 err="1"/>
                        <a:t>Indel</a:t>
                      </a:r>
                      <a:endParaRPr lang="it-IT" sz="18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~1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~1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876">
                <a:tc>
                  <a:txBody>
                    <a:bodyPr/>
                    <a:lstStyle/>
                    <a:p>
                      <a:r>
                        <a:rPr lang="it-IT" sz="1800" dirty="0"/>
                        <a:t>Oxford </a:t>
                      </a:r>
                      <a:r>
                        <a:rPr lang="it-IT" sz="1800" dirty="0" err="1"/>
                        <a:t>Nanopore</a:t>
                      </a:r>
                      <a:endParaRPr lang="it-IT" sz="18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deletions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≥4*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4*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1438">
                <a:tc>
                  <a:txBody>
                    <a:bodyPr/>
                    <a:lstStyle/>
                    <a:p>
                      <a:r>
                        <a:rPr lang="it-IT" sz="1800"/>
                        <a:t>PacBio RS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Indel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~13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≤1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179512" y="4869160"/>
            <a:ext cx="828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/>
              <a:t>from </a:t>
            </a:r>
            <a:r>
              <a:rPr lang="it-IT" sz="1400" dirty="0" smtClean="0">
                <a:hlinkClick r:id="rId2"/>
              </a:rPr>
              <a:t>http</a:t>
            </a:r>
            <a:r>
              <a:rPr lang="it-IT" sz="1400" dirty="0">
                <a:hlinkClick r:id="rId2"/>
              </a:rPr>
              <a:t>://www.molecularecologist.com/next-gen-fieldguide-2014/</a:t>
            </a:r>
            <a:endParaRPr lang="it-IT" sz="1400" dirty="0"/>
          </a:p>
        </p:txBody>
      </p:sp>
      <p:sp>
        <p:nvSpPr>
          <p:cNvPr id="5" name="Rettangolo 4"/>
          <p:cNvSpPr/>
          <p:nvPr/>
        </p:nvSpPr>
        <p:spPr>
          <a:xfrm>
            <a:off x="2915816" y="3284984"/>
            <a:ext cx="1656184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4572000" y="1700808"/>
            <a:ext cx="4464496" cy="3168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17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07504" y="32858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NGS </a:t>
            </a:r>
            <a:r>
              <a:rPr lang="it-IT" sz="2800" dirty="0" err="1" smtClean="0"/>
              <a:t>applications</a:t>
            </a:r>
            <a:endParaRPr lang="it-IT" sz="28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729272"/>
            <a:ext cx="84969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Genomic</a:t>
            </a:r>
            <a:r>
              <a:rPr lang="it-IT" sz="2000" dirty="0" smtClean="0"/>
              <a:t> DNA:</a:t>
            </a:r>
          </a:p>
          <a:p>
            <a:pPr marL="342900" indent="-342900">
              <a:buFontTx/>
              <a:buChar char="-"/>
            </a:pPr>
            <a:r>
              <a:rPr lang="it-IT" sz="2000" dirty="0" smtClean="0"/>
              <a:t>WGS (</a:t>
            </a:r>
            <a:r>
              <a:rPr lang="it-IT" sz="2000" dirty="0" err="1" smtClean="0"/>
              <a:t>whole</a:t>
            </a:r>
            <a:r>
              <a:rPr lang="it-IT" sz="2000" dirty="0" smtClean="0"/>
              <a:t> </a:t>
            </a:r>
            <a:r>
              <a:rPr lang="it-IT" sz="2000" dirty="0" err="1" smtClean="0"/>
              <a:t>genome</a:t>
            </a:r>
            <a:r>
              <a:rPr lang="it-IT" sz="2000" dirty="0" smtClean="0"/>
              <a:t> </a:t>
            </a:r>
            <a:r>
              <a:rPr lang="it-IT" sz="2000" dirty="0" err="1" smtClean="0"/>
              <a:t>sequencing</a:t>
            </a:r>
            <a:r>
              <a:rPr lang="it-IT" sz="2000" dirty="0" smtClean="0"/>
              <a:t>): </a:t>
            </a:r>
            <a:r>
              <a:rPr lang="it-IT" sz="2000" dirty="0" err="1" smtClean="0"/>
              <a:t>population</a:t>
            </a:r>
            <a:r>
              <a:rPr lang="it-IT" sz="2000" dirty="0" smtClean="0"/>
              <a:t>-scale; single-</a:t>
            </a:r>
            <a:r>
              <a:rPr lang="it-IT" sz="2000" dirty="0" err="1" smtClean="0"/>
              <a:t>cell</a:t>
            </a:r>
            <a:endParaRPr lang="it-IT" sz="2000" dirty="0"/>
          </a:p>
          <a:p>
            <a:pPr marL="342900" indent="-342900">
              <a:buFontTx/>
              <a:buChar char="-"/>
            </a:pPr>
            <a:r>
              <a:rPr lang="it-IT" sz="2000" dirty="0" smtClean="0"/>
              <a:t>WES (</a:t>
            </a:r>
            <a:r>
              <a:rPr lang="it-IT" sz="2000" dirty="0" err="1" smtClean="0"/>
              <a:t>whole</a:t>
            </a:r>
            <a:r>
              <a:rPr lang="it-IT" sz="2000" dirty="0" smtClean="0"/>
              <a:t> </a:t>
            </a:r>
            <a:r>
              <a:rPr lang="it-IT" sz="2000" dirty="0" err="1" smtClean="0"/>
              <a:t>exome</a:t>
            </a:r>
            <a:r>
              <a:rPr lang="it-IT" sz="2000" dirty="0" smtClean="0"/>
              <a:t> </a:t>
            </a:r>
            <a:r>
              <a:rPr lang="it-IT" sz="2000" dirty="0" err="1" smtClean="0"/>
              <a:t>sequencing</a:t>
            </a:r>
            <a:r>
              <a:rPr lang="it-IT" sz="2000" dirty="0" smtClean="0"/>
              <a:t>)</a:t>
            </a:r>
          </a:p>
          <a:p>
            <a:pPr marL="342900" indent="-342900">
              <a:buFontTx/>
              <a:buChar char="-"/>
            </a:pPr>
            <a:r>
              <a:rPr lang="it-IT" sz="2000" dirty="0" smtClean="0"/>
              <a:t>custom </a:t>
            </a:r>
            <a:r>
              <a:rPr lang="it-IT" sz="2000" dirty="0" err="1" smtClean="0"/>
              <a:t>enrichment</a:t>
            </a:r>
            <a:endParaRPr lang="it-IT" sz="2000" dirty="0" smtClean="0"/>
          </a:p>
          <a:p>
            <a:pPr marL="342900" indent="-342900">
              <a:buFontTx/>
              <a:buChar char="-"/>
            </a:pPr>
            <a:r>
              <a:rPr lang="it-IT" sz="2000" dirty="0" err="1" smtClean="0"/>
              <a:t>amplicon-seq</a:t>
            </a:r>
            <a:endParaRPr lang="it-IT" sz="2000" dirty="0"/>
          </a:p>
          <a:p>
            <a:pPr marL="342900" indent="-342900">
              <a:buFontTx/>
              <a:buChar char="-"/>
            </a:pPr>
            <a:r>
              <a:rPr lang="it-IT" sz="2000" dirty="0" smtClean="0"/>
              <a:t>RAD-</a:t>
            </a:r>
            <a:r>
              <a:rPr lang="it-IT" sz="2000" dirty="0" err="1" smtClean="0"/>
              <a:t>seq</a:t>
            </a:r>
            <a:r>
              <a:rPr lang="it-IT" sz="2000" dirty="0"/>
              <a:t> </a:t>
            </a:r>
            <a:r>
              <a:rPr lang="it-IT" sz="2000" dirty="0" smtClean="0"/>
              <a:t>(</a:t>
            </a:r>
            <a:r>
              <a:rPr lang="it-IT" sz="2000" dirty="0" err="1" smtClean="0"/>
              <a:t>restriction</a:t>
            </a:r>
            <a:r>
              <a:rPr lang="it-IT" sz="2000" dirty="0" smtClean="0"/>
              <a:t>-site-</a:t>
            </a:r>
            <a:r>
              <a:rPr lang="it-IT" sz="2000" dirty="0" err="1" smtClean="0"/>
              <a:t>associated</a:t>
            </a:r>
            <a:r>
              <a:rPr lang="it-IT" sz="2000" dirty="0" smtClean="0"/>
              <a:t> DNA): </a:t>
            </a:r>
            <a:r>
              <a:rPr lang="it-IT" sz="2000" dirty="0" err="1" smtClean="0"/>
              <a:t>very</a:t>
            </a:r>
            <a:r>
              <a:rPr lang="it-IT" sz="2000" dirty="0" smtClean="0"/>
              <a:t> </a:t>
            </a:r>
            <a:r>
              <a:rPr lang="it-IT" sz="2000" dirty="0" err="1" smtClean="0"/>
              <a:t>useful</a:t>
            </a:r>
            <a:r>
              <a:rPr lang="it-IT" sz="2000" dirty="0" smtClean="0"/>
              <a:t> for </a:t>
            </a:r>
            <a:r>
              <a:rPr lang="it-IT" sz="2000" dirty="0" err="1" smtClean="0"/>
              <a:t>organisms</a:t>
            </a:r>
            <a:r>
              <a:rPr lang="it-IT" sz="2000" dirty="0" smtClean="0"/>
              <a:t> </a:t>
            </a:r>
            <a:r>
              <a:rPr lang="it-IT" sz="2000" dirty="0" err="1" smtClean="0"/>
              <a:t>lacking</a:t>
            </a:r>
            <a:r>
              <a:rPr lang="it-IT" sz="2000" dirty="0" smtClean="0"/>
              <a:t> </a:t>
            </a:r>
            <a:r>
              <a:rPr lang="it-IT" sz="2000" dirty="0" err="1" smtClean="0"/>
              <a:t>reference</a:t>
            </a:r>
            <a:r>
              <a:rPr lang="it-IT" sz="2000" dirty="0" smtClean="0"/>
              <a:t> </a:t>
            </a:r>
            <a:r>
              <a:rPr lang="it-IT" sz="2000" dirty="0" err="1" smtClean="0"/>
              <a:t>genomes</a:t>
            </a:r>
            <a:endParaRPr lang="it-IT" sz="2000" dirty="0" smtClean="0"/>
          </a:p>
        </p:txBody>
      </p:sp>
      <p:sp>
        <p:nvSpPr>
          <p:cNvPr id="6" name="Rettangolo 5"/>
          <p:cNvSpPr/>
          <p:nvPr/>
        </p:nvSpPr>
        <p:spPr>
          <a:xfrm>
            <a:off x="15663" y="5589240"/>
            <a:ext cx="9128658" cy="117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1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6" y="610281"/>
            <a:ext cx="8229600" cy="1143000"/>
          </a:xfrm>
        </p:spPr>
        <p:txBody>
          <a:bodyPr/>
          <a:lstStyle/>
          <a:p>
            <a:r>
              <a:rPr lang="en-US" i="1" dirty="0" smtClean="0"/>
              <a:t>De novo </a:t>
            </a:r>
            <a:r>
              <a:rPr lang="en-US" dirty="0" smtClean="0"/>
              <a:t>assembly</a:t>
            </a:r>
            <a:endParaRPr lang="en-US" dirty="0"/>
          </a:p>
        </p:txBody>
      </p:sp>
      <p:pic>
        <p:nvPicPr>
          <p:cNvPr id="47" name="Picture 46" descr="de-novo-sequenci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7" y="1525542"/>
            <a:ext cx="7090226" cy="49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9251"/>
            <a:ext cx="8229600" cy="1143000"/>
          </a:xfrm>
        </p:spPr>
        <p:txBody>
          <a:bodyPr/>
          <a:lstStyle/>
          <a:p>
            <a:r>
              <a:rPr lang="en-US" dirty="0" smtClean="0"/>
              <a:t>Re-sequencing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047394"/>
            <a:ext cx="195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9367" y="1467313"/>
            <a:ext cx="181488" cy="4554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27735" y="6021252"/>
            <a:ext cx="239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 reads to reference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478510" y="1407006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24229" y="1579746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84185" y="1694927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78510" y="220156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78510" y="2649691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81372" y="3159315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38466" y="2087449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649322" y="1873075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78510" y="3642076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478510" y="4548183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78510" y="5535988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527091" y="3857463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31656" y="321873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81396" y="371350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27091" y="440422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27634" y="5392027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8510" y="5016090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73353" y="454818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29904" y="385746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87614" y="3642076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282556" y="2404939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84451" y="2709108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335001" y="2283929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84451" y="3701493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284451" y="5595405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333032" y="3916880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333345" y="2930811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387338" y="3074771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276782" y="4011461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33575" y="5451444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284451" y="5075507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390743" y="388028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37400" y="3592361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341618" y="5091814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402153" y="5126828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457891" y="5016090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390743" y="5535987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282556" y="4762514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336861" y="4618553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385369" y="4762513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43079" y="4631670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276782" y="4370318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331087" y="429938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382770" y="4370317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087688" y="2732630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986770" y="2709108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989632" y="321873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145398" y="2871393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986770" y="5595405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035351" y="3916880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035664" y="2930811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40993" y="3278149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089657" y="3074771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979101" y="4011461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986770" y="5075507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093062" y="388028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043937" y="5091814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104472" y="5126828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984875" y="4762514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039180" y="4618553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087688" y="4762513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979101" y="4370318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139935" y="2362904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141830" y="2667073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141830" y="5553370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90411" y="3909405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34161" y="3969426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190954" y="5409409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141830" y="503347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198997" y="5049779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259532" y="5084793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5200800" y="220156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139046" y="2017035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139935" y="4720479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194240" y="4576518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242748" y="4720478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197029" y="2842887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5134161" y="4328283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188466" y="4257347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240149" y="432828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5138459" y="3202425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5195626" y="3218732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256161" y="3253746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311899" y="3143008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99367" y="4753503"/>
            <a:ext cx="181488" cy="337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799367" y="1589883"/>
            <a:ext cx="181488" cy="634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799367" y="2587816"/>
            <a:ext cx="181488" cy="337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99367" y="3366772"/>
            <a:ext cx="181488" cy="107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799367" y="3911112"/>
            <a:ext cx="181488" cy="337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799367" y="3138268"/>
            <a:ext cx="181488" cy="5332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43930" y="1931164"/>
            <a:ext cx="181488" cy="40903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143930" y="1982405"/>
            <a:ext cx="181488" cy="9524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1143930" y="3705573"/>
            <a:ext cx="181488" cy="76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143930" y="4320844"/>
            <a:ext cx="181488" cy="146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1143930" y="4721079"/>
            <a:ext cx="181488" cy="337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143930" y="5634321"/>
            <a:ext cx="181488" cy="337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147079" y="3426189"/>
            <a:ext cx="181488" cy="14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/>
          <p:cNvGrpSpPr/>
          <p:nvPr/>
        </p:nvGrpSpPr>
        <p:grpSpPr>
          <a:xfrm>
            <a:off x="1508762" y="2150946"/>
            <a:ext cx="181488" cy="3870527"/>
            <a:chOff x="1508762" y="2314224"/>
            <a:chExt cx="181488" cy="3870527"/>
          </a:xfrm>
        </p:grpSpPr>
        <p:sp>
          <p:nvSpPr>
            <p:cNvPr id="9" name="Rectangle 8"/>
            <p:cNvSpPr/>
            <p:nvPr/>
          </p:nvSpPr>
          <p:spPr>
            <a:xfrm>
              <a:off x="1508762" y="2314224"/>
              <a:ext cx="181488" cy="38705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508762" y="2631714"/>
              <a:ext cx="181488" cy="33708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508762" y="3257185"/>
              <a:ext cx="181488" cy="1003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508762" y="4431575"/>
              <a:ext cx="181488" cy="1994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508762" y="5091214"/>
              <a:ext cx="181488" cy="26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508762" y="3928269"/>
              <a:ext cx="181488" cy="136754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908869" y="2713188"/>
            <a:ext cx="181488" cy="3308286"/>
            <a:chOff x="1908869" y="2876466"/>
            <a:chExt cx="181488" cy="3308286"/>
          </a:xfrm>
        </p:grpSpPr>
        <p:sp>
          <p:nvSpPr>
            <p:cNvPr id="7" name="Rectangle 6"/>
            <p:cNvSpPr/>
            <p:nvPr/>
          </p:nvSpPr>
          <p:spPr>
            <a:xfrm>
              <a:off x="1908869" y="2876466"/>
              <a:ext cx="181488" cy="33082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908869" y="4947253"/>
              <a:ext cx="181488" cy="952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1908869" y="2987657"/>
              <a:ext cx="181488" cy="18090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908869" y="4228197"/>
              <a:ext cx="181488" cy="8187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908869" y="3386090"/>
              <a:ext cx="181488" cy="152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908869" y="3928268"/>
              <a:ext cx="181488" cy="53329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3224007" y="1373738"/>
            <a:ext cx="181488" cy="4554160"/>
            <a:chOff x="2774735" y="1577589"/>
            <a:chExt cx="181488" cy="4554160"/>
          </a:xfrm>
        </p:grpSpPr>
        <p:sp>
          <p:nvSpPr>
            <p:cNvPr id="161" name="Rectangle 160"/>
            <p:cNvSpPr/>
            <p:nvPr/>
          </p:nvSpPr>
          <p:spPr>
            <a:xfrm>
              <a:off x="2774735" y="1577589"/>
              <a:ext cx="181488" cy="4554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774735" y="4863779"/>
              <a:ext cx="181488" cy="33708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774735" y="1700159"/>
              <a:ext cx="181488" cy="6346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2774735" y="2698092"/>
              <a:ext cx="181488" cy="33708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74735" y="3477048"/>
              <a:ext cx="181488" cy="1075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2774735" y="4021388"/>
              <a:ext cx="181488" cy="33708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774735" y="3248544"/>
              <a:ext cx="181488" cy="53329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3" name="Rectangle 172"/>
          <p:cNvSpPr/>
          <p:nvPr/>
        </p:nvSpPr>
        <p:spPr>
          <a:xfrm>
            <a:off x="4055646" y="1884842"/>
            <a:ext cx="181488" cy="40903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4055646" y="1936083"/>
            <a:ext cx="181488" cy="9524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4055646" y="3659251"/>
            <a:ext cx="181488" cy="76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055646" y="4274522"/>
            <a:ext cx="181488" cy="146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055646" y="4674757"/>
            <a:ext cx="181488" cy="337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055646" y="5587999"/>
            <a:ext cx="181488" cy="337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4058795" y="3379867"/>
            <a:ext cx="181488" cy="14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4875115" y="2130918"/>
            <a:ext cx="181488" cy="3870527"/>
            <a:chOff x="1508762" y="2314224"/>
            <a:chExt cx="181488" cy="3870527"/>
          </a:xfrm>
        </p:grpSpPr>
        <p:sp>
          <p:nvSpPr>
            <p:cNvPr id="181" name="Rectangle 180"/>
            <p:cNvSpPr/>
            <p:nvPr/>
          </p:nvSpPr>
          <p:spPr>
            <a:xfrm>
              <a:off x="1508762" y="2314224"/>
              <a:ext cx="181488" cy="38705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508762" y="2631714"/>
              <a:ext cx="181488" cy="33708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1508762" y="3257185"/>
              <a:ext cx="181488" cy="1003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508762" y="4431575"/>
              <a:ext cx="181488" cy="1994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508762" y="5091214"/>
              <a:ext cx="181488" cy="26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508762" y="3928269"/>
              <a:ext cx="181488" cy="136754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5724357" y="2698959"/>
            <a:ext cx="181488" cy="3308286"/>
            <a:chOff x="1908869" y="2876466"/>
            <a:chExt cx="181488" cy="3308286"/>
          </a:xfrm>
        </p:grpSpPr>
        <p:sp>
          <p:nvSpPr>
            <p:cNvPr id="188" name="Rectangle 187"/>
            <p:cNvSpPr/>
            <p:nvPr/>
          </p:nvSpPr>
          <p:spPr>
            <a:xfrm>
              <a:off x="1908869" y="2876466"/>
              <a:ext cx="181488" cy="33082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908869" y="4947253"/>
              <a:ext cx="181488" cy="952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908869" y="2987657"/>
              <a:ext cx="181488" cy="18090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908869" y="4228197"/>
              <a:ext cx="181488" cy="8187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908869" y="3386090"/>
              <a:ext cx="181488" cy="152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908869" y="3928268"/>
              <a:ext cx="181488" cy="53329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" name="Rectangle 193"/>
          <p:cNvSpPr/>
          <p:nvPr/>
        </p:nvSpPr>
        <p:spPr>
          <a:xfrm>
            <a:off x="3633197" y="4303729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4448872" y="3751017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5265607" y="2930810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6156273" y="3235906"/>
            <a:ext cx="45719" cy="2879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7845235" y="845030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7686799" y="808101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7691292" y="1608184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7935836" y="1062880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7686799" y="5339437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7763068" y="2704240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7763560" y="1156164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7771926" y="1701466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7848326" y="1382173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7674759" y="2852727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7686799" y="4523224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7853672" y="2646783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7776548" y="4548825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7871585" y="4603795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7683824" y="4031841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7769080" y="3805830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7845235" y="4031840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7674759" y="3416114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7274824" y="792168"/>
            <a:ext cx="284927" cy="5193836"/>
            <a:chOff x="1908869" y="2876466"/>
            <a:chExt cx="181488" cy="3308286"/>
          </a:xfrm>
        </p:grpSpPr>
        <p:sp>
          <p:nvSpPr>
            <p:cNvPr id="243" name="Rectangle 242"/>
            <p:cNvSpPr/>
            <p:nvPr/>
          </p:nvSpPr>
          <p:spPr>
            <a:xfrm>
              <a:off x="1908869" y="2876466"/>
              <a:ext cx="181488" cy="33082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908869" y="4947253"/>
              <a:ext cx="181488" cy="952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908869" y="2987657"/>
              <a:ext cx="181488" cy="18090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908869" y="4228197"/>
              <a:ext cx="181488" cy="8187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908869" y="3386090"/>
              <a:ext cx="181488" cy="152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1908869" y="3928268"/>
              <a:ext cx="181488" cy="53329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9" name="Rectangle 248"/>
          <p:cNvSpPr/>
          <p:nvPr/>
        </p:nvSpPr>
        <p:spPr>
          <a:xfrm>
            <a:off x="7952910" y="1635147"/>
            <a:ext cx="71776" cy="452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6998933" y="6027217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Variants</a:t>
            </a:r>
            <a:endParaRPr lang="en-US" dirty="0"/>
          </a:p>
        </p:txBody>
      </p:sp>
      <p:sp>
        <p:nvSpPr>
          <p:cNvPr id="252" name="Right Arrow 251"/>
          <p:cNvSpPr/>
          <p:nvPr/>
        </p:nvSpPr>
        <p:spPr>
          <a:xfrm>
            <a:off x="2306789" y="3429200"/>
            <a:ext cx="743011" cy="6451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ight Arrow 252"/>
          <p:cNvSpPr/>
          <p:nvPr/>
        </p:nvSpPr>
        <p:spPr>
          <a:xfrm>
            <a:off x="6416153" y="3385675"/>
            <a:ext cx="743011" cy="6451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5" name="Straight Connector 254"/>
          <p:cNvCxnSpPr/>
          <p:nvPr/>
        </p:nvCxnSpPr>
        <p:spPr>
          <a:xfrm>
            <a:off x="7274824" y="1355596"/>
            <a:ext cx="1075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7277054" y="2878060"/>
            <a:ext cx="10485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7274824" y="4281240"/>
            <a:ext cx="10485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7277054" y="4751604"/>
            <a:ext cx="10485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Box 262"/>
          <p:cNvSpPr txBox="1"/>
          <p:nvPr/>
        </p:nvSpPr>
        <p:spPr>
          <a:xfrm>
            <a:off x="8290851" y="1170154"/>
            <a:ext cx="55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SNP</a:t>
            </a:r>
            <a:endParaRPr lang="en-US" dirty="0"/>
          </a:p>
        </p:txBody>
      </p:sp>
      <p:sp>
        <p:nvSpPr>
          <p:cNvPr id="264" name="TextBox 263"/>
          <p:cNvSpPr txBox="1"/>
          <p:nvPr/>
        </p:nvSpPr>
        <p:spPr>
          <a:xfrm>
            <a:off x="8282211" y="2687822"/>
            <a:ext cx="55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SNP</a:t>
            </a:r>
            <a:endParaRPr lang="en-US" dirty="0"/>
          </a:p>
        </p:txBody>
      </p:sp>
      <p:sp>
        <p:nvSpPr>
          <p:cNvPr id="265" name="TextBox 264"/>
          <p:cNvSpPr txBox="1"/>
          <p:nvPr/>
        </p:nvSpPr>
        <p:spPr>
          <a:xfrm>
            <a:off x="8282211" y="4087016"/>
            <a:ext cx="55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SNP</a:t>
            </a:r>
            <a:endParaRPr lang="en-US" dirty="0"/>
          </a:p>
        </p:txBody>
      </p:sp>
      <p:sp>
        <p:nvSpPr>
          <p:cNvPr id="266" name="TextBox 265"/>
          <p:cNvSpPr txBox="1"/>
          <p:nvPr/>
        </p:nvSpPr>
        <p:spPr>
          <a:xfrm>
            <a:off x="8282211" y="4544841"/>
            <a:ext cx="55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r>
              <a:rPr lang="en-US" dirty="0" smtClean="0"/>
              <a:t>What does DNA-</a:t>
            </a:r>
            <a:r>
              <a:rPr lang="en-US" dirty="0" err="1" smtClean="0"/>
              <a:t>seq</a:t>
            </a:r>
            <a:r>
              <a:rPr lang="en-US" dirty="0" smtClean="0"/>
              <a:t> tell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Calling of known polymorphisms</a:t>
            </a:r>
          </a:p>
          <a:p>
            <a:r>
              <a:rPr lang="en-US" dirty="0" smtClean="0"/>
              <a:t>Identification of novel polymorphism (SNPs, </a:t>
            </a:r>
            <a:r>
              <a:rPr lang="en-US" dirty="0" err="1" smtClean="0"/>
              <a:t>indels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Genomic rearrangements, </a:t>
            </a:r>
            <a:r>
              <a:rPr lang="en-US" smtClean="0"/>
              <a:t>large deletions</a:t>
            </a:r>
            <a:r>
              <a:rPr lang="en-US"/>
              <a:t> </a:t>
            </a:r>
            <a:r>
              <a:rPr lang="en-US" smtClean="0"/>
              <a:t>and insertions</a:t>
            </a:r>
            <a:endParaRPr lang="en-US" dirty="0" smtClean="0"/>
          </a:p>
          <a:p>
            <a:r>
              <a:rPr lang="en-US" dirty="0" smtClean="0"/>
              <a:t>What the genome of your sample looks like (genome assembly, chromosome assembly)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9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8" y="1194902"/>
            <a:ext cx="486949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tangolo 3"/>
          <p:cNvSpPr/>
          <p:nvPr/>
        </p:nvSpPr>
        <p:spPr>
          <a:xfrm>
            <a:off x="217078" y="4376137"/>
            <a:ext cx="53256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 smtClean="0"/>
              <a:t>from http://sulab.org/2013/06/sequenced-genomes-per-year/</a:t>
            </a:r>
            <a:endParaRPr lang="it-IT" sz="1200" dirty="0"/>
          </a:p>
        </p:txBody>
      </p:sp>
      <p:pic>
        <p:nvPicPr>
          <p:cNvPr id="1028" name="Picture 4" descr="http://www.genome.gov/images/content/cost_per_megabase_oct20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86" y="2996952"/>
            <a:ext cx="4930699" cy="37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5796136" y="1259468"/>
            <a:ext cx="3006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http://www.ncbi.nlm.nih.gov/</a:t>
            </a:r>
          </a:p>
        </p:txBody>
      </p:sp>
      <p:sp>
        <p:nvSpPr>
          <p:cNvPr id="6" name="Rettangolo 5"/>
          <p:cNvSpPr/>
          <p:nvPr/>
        </p:nvSpPr>
        <p:spPr>
          <a:xfrm>
            <a:off x="5796136" y="1619508"/>
            <a:ext cx="2480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https://</a:t>
            </a:r>
            <a:r>
              <a:rPr lang="it-IT" dirty="0" smtClean="0"/>
              <a:t>gold.jgi.doe.gov/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217078" y="5085184"/>
            <a:ext cx="3706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2004: NHGRI </a:t>
            </a:r>
            <a:r>
              <a:rPr lang="it-IT" dirty="0" err="1" smtClean="0"/>
              <a:t>launches</a:t>
            </a:r>
            <a:r>
              <a:rPr lang="it-IT" dirty="0" smtClean="0"/>
              <a:t> ‘$1000 </a:t>
            </a:r>
            <a:r>
              <a:rPr lang="it-IT" dirty="0" err="1" smtClean="0"/>
              <a:t>genome</a:t>
            </a:r>
            <a:r>
              <a:rPr lang="it-IT" dirty="0" smtClean="0"/>
              <a:t>’ </a:t>
            </a:r>
            <a:r>
              <a:rPr lang="it-IT" dirty="0" err="1" smtClean="0"/>
              <a:t>grants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59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79512" y="1700808"/>
            <a:ext cx="88569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endParaRPr lang="it-IT" sz="2000" dirty="0"/>
          </a:p>
          <a:p>
            <a:r>
              <a:rPr lang="it-IT" sz="2000" dirty="0"/>
              <a:t>RNA-</a:t>
            </a:r>
            <a:r>
              <a:rPr lang="it-IT" sz="2000" dirty="0" err="1"/>
              <a:t>seq</a:t>
            </a:r>
            <a:r>
              <a:rPr lang="it-IT" sz="2000" dirty="0"/>
              <a:t>:</a:t>
            </a:r>
          </a:p>
          <a:p>
            <a:pPr marL="342900" indent="-342900">
              <a:buFontTx/>
              <a:buChar char="-"/>
            </a:pPr>
            <a:r>
              <a:rPr lang="it-IT" sz="2000" dirty="0" err="1"/>
              <a:t>strand-specific</a:t>
            </a:r>
            <a:r>
              <a:rPr lang="it-IT" sz="2000" dirty="0"/>
              <a:t> RNA-</a:t>
            </a:r>
            <a:r>
              <a:rPr lang="it-IT" sz="2000" dirty="0" err="1"/>
              <a:t>seq</a:t>
            </a:r>
            <a:r>
              <a:rPr lang="it-IT" sz="2000" dirty="0"/>
              <a:t> </a:t>
            </a:r>
            <a:r>
              <a:rPr lang="it-IT" sz="2000" dirty="0" err="1"/>
              <a:t>protocols</a:t>
            </a:r>
            <a:endParaRPr lang="it-IT" sz="2000" dirty="0"/>
          </a:p>
          <a:p>
            <a:pPr marL="342900" indent="-342900">
              <a:buFontTx/>
              <a:buChar char="-"/>
            </a:pPr>
            <a:r>
              <a:rPr lang="it-IT" sz="2000" dirty="0"/>
              <a:t>single-</a:t>
            </a:r>
            <a:r>
              <a:rPr lang="it-IT" sz="2000" dirty="0" err="1"/>
              <a:t>cell</a:t>
            </a:r>
            <a:r>
              <a:rPr lang="it-IT" sz="2000" dirty="0"/>
              <a:t> </a:t>
            </a:r>
            <a:r>
              <a:rPr lang="it-IT" sz="2000" dirty="0" err="1"/>
              <a:t>transcriptomics</a:t>
            </a:r>
            <a:endParaRPr lang="it-IT" sz="2000" dirty="0"/>
          </a:p>
          <a:p>
            <a:pPr marL="342900" indent="-342900">
              <a:buFontTx/>
              <a:buChar char="-"/>
            </a:pPr>
            <a:r>
              <a:rPr lang="it-IT" sz="2000" dirty="0" err="1"/>
              <a:t>Fluorescent</a:t>
            </a:r>
            <a:r>
              <a:rPr lang="it-IT" sz="2000" dirty="0"/>
              <a:t> in situ RNA </a:t>
            </a:r>
            <a:r>
              <a:rPr lang="it-IT" sz="2000" dirty="0" err="1"/>
              <a:t>seq</a:t>
            </a:r>
            <a:r>
              <a:rPr lang="it-IT" sz="2000" dirty="0"/>
              <a:t> (FISSEQ):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the </a:t>
            </a:r>
            <a:r>
              <a:rPr lang="it-IT" sz="2000" dirty="0" err="1"/>
              <a:t>characterization</a:t>
            </a:r>
            <a:r>
              <a:rPr lang="it-IT" sz="2000" dirty="0"/>
              <a:t> of the single-</a:t>
            </a:r>
            <a:r>
              <a:rPr lang="it-IT" sz="2000" dirty="0" err="1"/>
              <a:t>cell</a:t>
            </a:r>
            <a:r>
              <a:rPr lang="it-IT" sz="2000" dirty="0"/>
              <a:t> </a:t>
            </a:r>
            <a:r>
              <a:rPr lang="it-IT" sz="2000" dirty="0" err="1"/>
              <a:t>transcriptomics</a:t>
            </a:r>
            <a:r>
              <a:rPr lang="it-IT" sz="2000" dirty="0"/>
              <a:t> and the </a:t>
            </a:r>
            <a:r>
              <a:rPr lang="it-IT" sz="2000" dirty="0" err="1"/>
              <a:t>localization</a:t>
            </a:r>
            <a:r>
              <a:rPr lang="it-IT" sz="2000" dirty="0"/>
              <a:t> of the </a:t>
            </a:r>
            <a:r>
              <a:rPr lang="it-IT" sz="2000" dirty="0" err="1"/>
              <a:t>transcripts</a:t>
            </a:r>
            <a:r>
              <a:rPr lang="it-IT" sz="2000" dirty="0"/>
              <a:t> </a:t>
            </a:r>
            <a:r>
              <a:rPr lang="it-IT" sz="2000" dirty="0" err="1"/>
              <a:t>withi</a:t>
            </a:r>
            <a:r>
              <a:rPr lang="it-IT" sz="2000" dirty="0"/>
              <a:t> the </a:t>
            </a:r>
            <a:r>
              <a:rPr lang="it-IT" sz="2000" dirty="0" err="1"/>
              <a:t>cell</a:t>
            </a:r>
            <a:endParaRPr lang="it-IT" sz="2000" dirty="0"/>
          </a:p>
          <a:p>
            <a:pPr marL="342900" indent="-342900">
              <a:buFontTx/>
              <a:buChar char="-"/>
            </a:pPr>
            <a:r>
              <a:rPr lang="it-IT" sz="2000" dirty="0" err="1"/>
              <a:t>CaptureSeq</a:t>
            </a:r>
            <a:endParaRPr lang="it-IT" sz="2000" dirty="0"/>
          </a:p>
          <a:p>
            <a:pPr marL="342900" indent="-342900">
              <a:buFontTx/>
              <a:buChar char="-"/>
            </a:pPr>
            <a:r>
              <a:rPr lang="it-IT" sz="2000" dirty="0"/>
              <a:t>Native </a:t>
            </a:r>
            <a:r>
              <a:rPr lang="it-IT" sz="2000" dirty="0" err="1"/>
              <a:t>elongating</a:t>
            </a:r>
            <a:r>
              <a:rPr lang="it-IT" sz="2000" dirty="0"/>
              <a:t> </a:t>
            </a:r>
            <a:r>
              <a:rPr lang="it-IT" sz="2000" dirty="0" err="1"/>
              <a:t>transcript</a:t>
            </a:r>
            <a:r>
              <a:rPr lang="it-IT" sz="2000" dirty="0"/>
              <a:t> </a:t>
            </a:r>
            <a:r>
              <a:rPr lang="it-IT" sz="2000" dirty="0" err="1"/>
              <a:t>seq</a:t>
            </a:r>
            <a:r>
              <a:rPr lang="it-IT" sz="2000" dirty="0"/>
              <a:t> (NET-</a:t>
            </a:r>
            <a:r>
              <a:rPr lang="it-IT" sz="2000" dirty="0" err="1"/>
              <a:t>seq</a:t>
            </a:r>
            <a:r>
              <a:rPr lang="it-IT" sz="2000" dirty="0"/>
              <a:t>)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07504" y="32858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NGS </a:t>
            </a:r>
            <a:r>
              <a:rPr lang="it-IT" sz="2800" dirty="0" err="1" smtClean="0"/>
              <a:t>applications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83724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1210"/>
            <a:ext cx="8229600" cy="1143000"/>
          </a:xfrm>
        </p:spPr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endParaRPr lang="en-US" dirty="0"/>
          </a:p>
        </p:txBody>
      </p:sp>
      <p:pic>
        <p:nvPicPr>
          <p:cNvPr id="6" name="Picture 5" descr="rna-seq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9039"/>
            <a:ext cx="9144000" cy="3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067" y="0"/>
            <a:ext cx="5544616" cy="1143000"/>
          </a:xfrm>
        </p:spPr>
        <p:txBody>
          <a:bodyPr/>
          <a:lstStyle/>
          <a:p>
            <a:r>
              <a:rPr lang="en-US" dirty="0" err="1" smtClean="0"/>
              <a:t>ChIP-seq</a:t>
            </a:r>
            <a:endParaRPr lang="en-US" dirty="0"/>
          </a:p>
        </p:txBody>
      </p:sp>
      <p:pic>
        <p:nvPicPr>
          <p:cNvPr id="4" name="Picture 3" descr="rect415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1467"/>
            <a:ext cx="4320480" cy="6497893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580112" y="1943084"/>
            <a:ext cx="30243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endParaRPr lang="it-IT" sz="2000" dirty="0"/>
          </a:p>
          <a:p>
            <a:r>
              <a:rPr lang="it-IT" sz="2000" dirty="0"/>
              <a:t>Location-</a:t>
            </a:r>
            <a:r>
              <a:rPr lang="it-IT" sz="2000" dirty="0" err="1"/>
              <a:t>based</a:t>
            </a:r>
            <a:r>
              <a:rPr lang="it-IT" sz="2000" dirty="0"/>
              <a:t> </a:t>
            </a:r>
            <a:r>
              <a:rPr lang="it-IT" sz="2000" dirty="0" err="1"/>
              <a:t>techniques</a:t>
            </a:r>
            <a:endParaRPr lang="it-IT" sz="2000" dirty="0"/>
          </a:p>
          <a:p>
            <a:r>
              <a:rPr lang="it-IT" sz="2000" dirty="0" err="1"/>
              <a:t>ChIP-seq</a:t>
            </a:r>
            <a:r>
              <a:rPr lang="it-IT" sz="2000" dirty="0"/>
              <a:t>: </a:t>
            </a:r>
            <a:r>
              <a:rPr lang="it-IT" sz="2000" dirty="0" err="1"/>
              <a:t>protein</a:t>
            </a:r>
            <a:r>
              <a:rPr lang="it-IT" sz="2000" dirty="0"/>
              <a:t>-DNA </a:t>
            </a:r>
            <a:r>
              <a:rPr lang="it-IT" sz="2000" dirty="0" err="1"/>
              <a:t>interactions</a:t>
            </a:r>
            <a:r>
              <a:rPr lang="it-IT" sz="2000" dirty="0"/>
              <a:t>; </a:t>
            </a:r>
            <a:r>
              <a:rPr lang="it-IT" sz="2000" dirty="0" err="1"/>
              <a:t>ChIP-exo</a:t>
            </a:r>
            <a:r>
              <a:rPr lang="it-IT" sz="2000" dirty="0"/>
              <a:t> (down to nucleotide </a:t>
            </a:r>
            <a:r>
              <a:rPr lang="it-IT" sz="2000" dirty="0" err="1"/>
              <a:t>level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protein</a:t>
            </a:r>
            <a:r>
              <a:rPr lang="it-IT" sz="2000" dirty="0"/>
              <a:t>-RNA, RNA-DNA, DNA-DNA </a:t>
            </a:r>
            <a:r>
              <a:rPr lang="it-IT" sz="2000" dirty="0" err="1"/>
              <a:t>interactions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7494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ology 02 00378 g001 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0" y="116631"/>
            <a:ext cx="8083826" cy="50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683568" y="5137447"/>
            <a:ext cx="58326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/>
              <a:t>from http</a:t>
            </a:r>
            <a:r>
              <a:rPr lang="it-IT" sz="1400" dirty="0"/>
              <a:t>://www.mdpi.com/2079-7737/2/1/378/htm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5522456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Diagnostic</a:t>
            </a:r>
            <a:r>
              <a:rPr lang="it-IT" sz="2000" dirty="0" smtClean="0"/>
              <a:t> </a:t>
            </a:r>
            <a:r>
              <a:rPr lang="it-IT" sz="2000" dirty="0" err="1" smtClean="0"/>
              <a:t>tools</a:t>
            </a:r>
            <a:r>
              <a:rPr lang="it-IT" sz="2000" dirty="0" smtClean="0"/>
              <a:t> in </a:t>
            </a:r>
            <a:r>
              <a:rPr lang="it-IT" sz="2000" dirty="0" err="1" smtClean="0"/>
              <a:t>clinical</a:t>
            </a:r>
            <a:r>
              <a:rPr lang="it-IT" sz="2000" dirty="0" smtClean="0"/>
              <a:t> </a:t>
            </a:r>
            <a:r>
              <a:rPr lang="it-IT" sz="2000" dirty="0" err="1" smtClean="0"/>
              <a:t>laboratories</a:t>
            </a:r>
            <a:r>
              <a:rPr lang="it-IT" sz="2000" dirty="0" smtClean="0"/>
              <a:t>; </a:t>
            </a:r>
            <a:r>
              <a:rPr lang="it-IT" sz="2000" dirty="0" err="1" smtClean="0"/>
              <a:t>spreading</a:t>
            </a:r>
            <a:r>
              <a:rPr lang="it-IT" sz="2000" dirty="0" smtClean="0"/>
              <a:t> in </a:t>
            </a:r>
            <a:r>
              <a:rPr lang="it-IT" sz="2000" dirty="0" err="1" smtClean="0"/>
              <a:t>forensics</a:t>
            </a:r>
            <a:endParaRPr lang="it-IT" sz="2000" dirty="0" smtClean="0"/>
          </a:p>
          <a:p>
            <a:endParaRPr lang="it-IT" sz="2000" dirty="0"/>
          </a:p>
          <a:p>
            <a:r>
              <a:rPr lang="it-IT" sz="2000" dirty="0" smtClean="0"/>
              <a:t>Illumina </a:t>
            </a:r>
            <a:r>
              <a:rPr lang="it-IT" sz="2000" dirty="0" err="1" smtClean="0"/>
              <a:t>HiSeq</a:t>
            </a:r>
            <a:r>
              <a:rPr lang="it-IT" sz="2000" dirty="0" smtClean="0"/>
              <a:t> X </a:t>
            </a:r>
            <a:r>
              <a:rPr lang="it-IT" sz="2000" dirty="0" err="1" smtClean="0"/>
              <a:t>Ten</a:t>
            </a:r>
            <a:r>
              <a:rPr lang="it-IT" sz="2000" dirty="0" smtClean="0"/>
              <a:t> : a human </a:t>
            </a:r>
            <a:r>
              <a:rPr lang="it-IT" sz="2000" dirty="0" err="1" smtClean="0"/>
              <a:t>genome</a:t>
            </a:r>
            <a:r>
              <a:rPr lang="it-IT" sz="2000" dirty="0" smtClean="0"/>
              <a:t> for </a:t>
            </a:r>
            <a:r>
              <a:rPr lang="it-IT" sz="2000" dirty="0" err="1" smtClean="0"/>
              <a:t>less</a:t>
            </a:r>
            <a:r>
              <a:rPr lang="it-IT" sz="2000" dirty="0" smtClean="0"/>
              <a:t> </a:t>
            </a:r>
            <a:r>
              <a:rPr lang="it-IT" sz="2000" dirty="0" err="1" smtClean="0"/>
              <a:t>than</a:t>
            </a:r>
            <a:r>
              <a:rPr lang="it-IT" sz="2000" dirty="0" smtClean="0"/>
              <a:t> $1000?</a:t>
            </a:r>
          </a:p>
          <a:p>
            <a:r>
              <a:rPr lang="it-IT" sz="2000" dirty="0" err="1" smtClean="0"/>
              <a:t>Personalized</a:t>
            </a:r>
            <a:r>
              <a:rPr lang="it-IT" sz="2000" dirty="0" smtClean="0"/>
              <a:t> medicine </a:t>
            </a:r>
            <a:r>
              <a:rPr lang="it-IT" sz="2000" dirty="0" err="1" smtClean="0"/>
              <a:t>is</a:t>
            </a:r>
            <a:r>
              <a:rPr lang="it-IT" sz="2000" dirty="0" smtClean="0"/>
              <a:t> just </a:t>
            </a:r>
            <a:r>
              <a:rPr lang="it-IT" sz="2000" dirty="0" err="1" smtClean="0"/>
              <a:t>around</a:t>
            </a:r>
            <a:r>
              <a:rPr lang="it-IT" sz="2000" dirty="0" smtClean="0"/>
              <a:t> the corner…</a:t>
            </a:r>
          </a:p>
          <a:p>
            <a:endParaRPr lang="it-IT" sz="2000" dirty="0"/>
          </a:p>
          <a:p>
            <a:endParaRPr lang="it-IT" sz="2000" dirty="0" smtClean="0"/>
          </a:p>
        </p:txBody>
      </p:sp>
    </p:spTree>
    <p:extLst>
      <p:ext uri="{BB962C8B-B14F-4D97-AF65-F5344CB8AC3E}">
        <p14:creationId xmlns:p14="http://schemas.microsoft.com/office/powerpoint/2010/main" val="25904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33772" y="2780928"/>
            <a:ext cx="8676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/>
              <a:t>So, </a:t>
            </a:r>
            <a:r>
              <a:rPr lang="it-IT" sz="3200" dirty="0" err="1" smtClean="0"/>
              <a:t>which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best </a:t>
            </a:r>
            <a:r>
              <a:rPr lang="it-IT" sz="3200" dirty="0" err="1" smtClean="0"/>
              <a:t>technology</a:t>
            </a:r>
            <a:r>
              <a:rPr lang="it-IT" sz="3200" dirty="0" smtClean="0"/>
              <a:t>?</a:t>
            </a:r>
          </a:p>
          <a:p>
            <a:pPr algn="ctr"/>
            <a:r>
              <a:rPr lang="it-IT" sz="3200" dirty="0">
                <a:hlinkClick r:id="rId2"/>
              </a:rPr>
              <a:t>https://</a:t>
            </a:r>
            <a:r>
              <a:rPr lang="it-IT" sz="3200" dirty="0" smtClean="0">
                <a:hlinkClick r:id="rId2"/>
              </a:rPr>
              <a:t>docs.google.com/spreadsheets/d/1eoWVtwKvnbV8MaRb9hzCSpGtEjazO0XTt3a8TbPG4dY/edit?pli=1#gid=0</a:t>
            </a:r>
            <a:endParaRPr lang="it-IT" sz="3200" dirty="0" smtClean="0"/>
          </a:p>
          <a:p>
            <a:pPr algn="ctr"/>
            <a:endParaRPr lang="it-IT" sz="3200" dirty="0"/>
          </a:p>
          <a:p>
            <a:pPr algn="ctr"/>
            <a:endParaRPr lang="it-IT" sz="3200" dirty="0" smtClean="0"/>
          </a:p>
        </p:txBody>
      </p:sp>
      <p:sp>
        <p:nvSpPr>
          <p:cNvPr id="4" name="CasellaDiTesto 3"/>
          <p:cNvSpPr txBox="1"/>
          <p:nvPr/>
        </p:nvSpPr>
        <p:spPr>
          <a:xfrm>
            <a:off x="233772" y="5376118"/>
            <a:ext cx="8676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err="1" smtClean="0"/>
              <a:t>Good</a:t>
            </a:r>
            <a:r>
              <a:rPr lang="it-IT" sz="3200" dirty="0" smtClean="0"/>
              <a:t> </a:t>
            </a:r>
            <a:r>
              <a:rPr lang="it-IT" sz="3200" dirty="0" err="1" smtClean="0"/>
              <a:t>support</a:t>
            </a:r>
            <a:r>
              <a:rPr lang="it-IT" sz="3200" dirty="0" smtClean="0"/>
              <a:t> and </a:t>
            </a:r>
            <a:r>
              <a:rPr lang="it-IT" sz="3200" dirty="0" err="1" smtClean="0"/>
              <a:t>communication</a:t>
            </a:r>
            <a:r>
              <a:rPr lang="it-IT" sz="3200" dirty="0" smtClean="0"/>
              <a:t> are </a:t>
            </a:r>
            <a:r>
              <a:rPr lang="it-IT" sz="3200" dirty="0" err="1" smtClean="0"/>
              <a:t>essential</a:t>
            </a:r>
            <a:endParaRPr lang="it-IT" sz="3200" dirty="0"/>
          </a:p>
          <a:p>
            <a:pPr algn="ctr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82409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367644" y="2780928"/>
            <a:ext cx="640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/>
              <a:t>So, </a:t>
            </a:r>
            <a:r>
              <a:rPr lang="it-IT" sz="3200" dirty="0" err="1" smtClean="0"/>
              <a:t>how</a:t>
            </a:r>
            <a:r>
              <a:rPr lang="it-IT" sz="3200" dirty="0" smtClean="0"/>
              <a:t> do </a:t>
            </a:r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get</a:t>
            </a:r>
            <a:r>
              <a:rPr lang="it-IT" sz="3200" dirty="0" smtClean="0"/>
              <a:t> </a:t>
            </a:r>
            <a:r>
              <a:rPr lang="it-IT" sz="3200" dirty="0" err="1" smtClean="0"/>
              <a:t>our</a:t>
            </a:r>
            <a:r>
              <a:rPr lang="it-IT" sz="3200" dirty="0" smtClean="0"/>
              <a:t> DNA ready to be </a:t>
            </a:r>
            <a:r>
              <a:rPr lang="it-IT" sz="3200" dirty="0" err="1" smtClean="0"/>
              <a:t>sequenced</a:t>
            </a:r>
            <a:r>
              <a:rPr lang="it-IT" sz="3200" dirty="0" smtClean="0"/>
              <a:t> </a:t>
            </a:r>
            <a:r>
              <a:rPr lang="it-IT" sz="3200" dirty="0" err="1" smtClean="0"/>
              <a:t>then</a:t>
            </a:r>
            <a:r>
              <a:rPr lang="it-IT" sz="3200" dirty="0" smtClean="0"/>
              <a:t>?</a:t>
            </a:r>
            <a:endParaRPr lang="it-IT" sz="3200" dirty="0"/>
          </a:p>
          <a:p>
            <a:pPr algn="ctr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329170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44957" y="1069579"/>
            <a:ext cx="2808312" cy="165618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78496" y="1697387"/>
            <a:ext cx="253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DNA source and quantity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81461" y="1069579"/>
            <a:ext cx="2808312" cy="165618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145031" y="1697387"/>
            <a:ext cx="131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library prep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480486" y="3933056"/>
            <a:ext cx="2808312" cy="165618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34128" y="4541061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clonal amplification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44957" y="3933056"/>
            <a:ext cx="2808312" cy="165618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719629" y="454105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sequencing</a:t>
            </a:r>
          </a:p>
        </p:txBody>
      </p:sp>
      <p:cxnSp>
        <p:nvCxnSpPr>
          <p:cNvPr id="17" name="Straight Arrow Connector 16"/>
          <p:cNvCxnSpPr>
            <a:stCxn id="4" idx="3"/>
            <a:endCxn id="7" idx="1"/>
          </p:cNvCxnSpPr>
          <p:nvPr/>
        </p:nvCxnSpPr>
        <p:spPr>
          <a:xfrm>
            <a:off x="3753269" y="1897671"/>
            <a:ext cx="1728192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  <a:endCxn id="10" idx="0"/>
          </p:cNvCxnSpPr>
          <p:nvPr/>
        </p:nvCxnSpPr>
        <p:spPr>
          <a:xfrm flipH="1">
            <a:off x="6884642" y="2725763"/>
            <a:ext cx="975" cy="1207293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1"/>
            <a:endCxn id="13" idx="3"/>
          </p:cNvCxnSpPr>
          <p:nvPr/>
        </p:nvCxnSpPr>
        <p:spPr>
          <a:xfrm flipH="1">
            <a:off x="3753269" y="4761148"/>
            <a:ext cx="1727217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66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5496" y="44624"/>
            <a:ext cx="253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DNA source and quantity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681" y="2604676"/>
            <a:ext cx="10955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whole genome		2ug for paired end, 20ug for mate pair</a:t>
            </a:r>
          </a:p>
          <a:p>
            <a:r>
              <a:rPr lang="en-GB" dirty="0" err="1" smtClean="0"/>
              <a:t>Exome</a:t>
            </a:r>
            <a:r>
              <a:rPr lang="en-GB" dirty="0" smtClean="0"/>
              <a:t>				6ug or more</a:t>
            </a:r>
          </a:p>
          <a:p>
            <a:r>
              <a:rPr lang="en-GB" dirty="0" smtClean="0"/>
              <a:t>custom enrichment		min 5ug, more depending on the target size</a:t>
            </a:r>
          </a:p>
          <a:p>
            <a:r>
              <a:rPr lang="en-GB" dirty="0" smtClean="0"/>
              <a:t>amplicon seq		a few ng per amplicon may be enough, since PCR will 							increase the concentration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769" y="696119"/>
            <a:ext cx="8591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non-degraded, RNA-free, high quality DNA</a:t>
            </a:r>
          </a:p>
          <a:p>
            <a:r>
              <a:rPr lang="en-GB" dirty="0" smtClean="0"/>
              <a:t>quality can be checked with </a:t>
            </a:r>
            <a:r>
              <a:rPr lang="en-GB" dirty="0" err="1" smtClean="0"/>
              <a:t>nanodrop</a:t>
            </a:r>
            <a:r>
              <a:rPr lang="en-GB" dirty="0" smtClean="0"/>
              <a:t>, specific ratios are suggested:</a:t>
            </a:r>
          </a:p>
          <a:p>
            <a:r>
              <a:rPr lang="en-GB" dirty="0" smtClean="0"/>
              <a:t>260/280: 1.7-2.0</a:t>
            </a:r>
          </a:p>
          <a:p>
            <a:r>
              <a:rPr lang="en-GB" dirty="0" smtClean="0"/>
              <a:t>260/230: &gt;2</a:t>
            </a:r>
          </a:p>
          <a:p>
            <a:r>
              <a:rPr lang="en-GB" dirty="0" smtClean="0"/>
              <a:t>for quantification other methods are suggested [</a:t>
            </a:r>
            <a:r>
              <a:rPr lang="en-GB" dirty="0" err="1" smtClean="0"/>
              <a:t>Qubit</a:t>
            </a:r>
            <a:r>
              <a:rPr lang="en-GB" dirty="0" smtClean="0"/>
              <a:t>, </a:t>
            </a:r>
            <a:r>
              <a:rPr lang="en-GB" dirty="0" err="1" smtClean="0"/>
              <a:t>picogreen</a:t>
            </a:r>
            <a:r>
              <a:rPr lang="en-GB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303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44957" y="1069579"/>
            <a:ext cx="2808312" cy="165618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78496" y="1069579"/>
            <a:ext cx="253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DNA source and quantity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81461" y="1069579"/>
            <a:ext cx="2808312" cy="165618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145031" y="1069579"/>
            <a:ext cx="131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library prep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6973" y="1412776"/>
            <a:ext cx="27088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shearing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adapter ligation and barcoding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size selection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amplification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quantification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480486" y="3933056"/>
            <a:ext cx="2808312" cy="165618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944957" y="3933056"/>
            <a:ext cx="2808312" cy="165618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Straight Arrow Connector 16"/>
          <p:cNvCxnSpPr>
            <a:stCxn id="4" idx="3"/>
            <a:endCxn id="7" idx="1"/>
          </p:cNvCxnSpPr>
          <p:nvPr/>
        </p:nvCxnSpPr>
        <p:spPr>
          <a:xfrm>
            <a:off x="3753269" y="1897671"/>
            <a:ext cx="1728192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  <a:endCxn id="10" idx="0"/>
          </p:cNvCxnSpPr>
          <p:nvPr/>
        </p:nvCxnSpPr>
        <p:spPr>
          <a:xfrm flipH="1">
            <a:off x="6884642" y="2725763"/>
            <a:ext cx="975" cy="1207293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1"/>
            <a:endCxn id="13" idx="3"/>
          </p:cNvCxnSpPr>
          <p:nvPr/>
        </p:nvCxnSpPr>
        <p:spPr>
          <a:xfrm flipH="1">
            <a:off x="3753269" y="4761148"/>
            <a:ext cx="1727217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03648" y="1484784"/>
            <a:ext cx="18928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whole genome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err="1" smtClean="0"/>
              <a:t>exome</a:t>
            </a:r>
            <a:endParaRPr lang="en-GB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custom enrichment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err="1" smtClean="0"/>
              <a:t>amplicon</a:t>
            </a:r>
            <a:r>
              <a:rPr lang="en-GB" sz="1400" dirty="0" smtClean="0"/>
              <a:t> </a:t>
            </a:r>
            <a:r>
              <a:rPr lang="en-GB" sz="1400" dirty="0" err="1" smtClean="0"/>
              <a:t>seq</a:t>
            </a:r>
            <a:endParaRPr lang="en-GB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RNA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1400" dirty="0" smtClean="0"/>
          </a:p>
        </p:txBody>
      </p:sp>
      <p:sp>
        <p:nvSpPr>
          <p:cNvPr id="19" name="TextBox 13"/>
          <p:cNvSpPr txBox="1"/>
          <p:nvPr/>
        </p:nvSpPr>
        <p:spPr>
          <a:xfrm>
            <a:off x="1719629" y="454105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sequencing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5834128" y="4541061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clonal amplification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9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5496" y="44624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library prep - shearing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3640956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Two main methods are used:</a:t>
            </a:r>
          </a:p>
          <a:p>
            <a:endParaRPr lang="en-GB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Sonication: hydrodynamic shearing using acoustic energy; bubbles are formed in solution, when they explode they break the DNA</a:t>
            </a:r>
          </a:p>
          <a:p>
            <a:pPr marL="285750" indent="-285750">
              <a:buFont typeface="Arial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itchFamily="34" charset="0"/>
              <a:buChar char="•"/>
            </a:pPr>
            <a:endParaRPr lang="en-GB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Enzymatic reaction: enzymes randomly cut the </a:t>
            </a:r>
            <a:r>
              <a:rPr lang="en-GB" dirty="0" err="1" smtClean="0"/>
              <a:t>dsDNA</a:t>
            </a:r>
            <a:r>
              <a:rPr lang="en-GB" dirty="0" smtClean="0"/>
              <a:t> in a time-dependent manner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1619672" y="1196752"/>
            <a:ext cx="5616624" cy="1464998"/>
            <a:chOff x="539552" y="5229200"/>
            <a:chExt cx="5616624" cy="146499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3989" b="7938"/>
            <a:stretch>
              <a:fillRect/>
            </a:stretch>
          </p:blipFill>
          <p:spPr bwMode="auto">
            <a:xfrm rot="5400000">
              <a:off x="527133" y="5241619"/>
              <a:ext cx="1464998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3989" b="7938"/>
            <a:stretch>
              <a:fillRect/>
            </a:stretch>
          </p:blipFill>
          <p:spPr bwMode="auto">
            <a:xfrm rot="5400000">
              <a:off x="1943440" y="5241619"/>
              <a:ext cx="1464998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3989" b="7938"/>
            <a:stretch>
              <a:fillRect/>
            </a:stretch>
          </p:blipFill>
          <p:spPr bwMode="auto">
            <a:xfrm rot="5400000">
              <a:off x="3335445" y="5241619"/>
              <a:ext cx="1464998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3989" b="7938"/>
            <a:stretch>
              <a:fillRect/>
            </a:stretch>
          </p:blipFill>
          <p:spPr bwMode="auto">
            <a:xfrm rot="5400000">
              <a:off x="4703597" y="5241619"/>
              <a:ext cx="1464998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CasellaDiTesto 10"/>
          <p:cNvSpPr txBox="1"/>
          <p:nvPr/>
        </p:nvSpPr>
        <p:spPr>
          <a:xfrm>
            <a:off x="2279177" y="2674961"/>
            <a:ext cx="4241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err="1" smtClean="0"/>
              <a:t>modified</a:t>
            </a:r>
            <a:r>
              <a:rPr lang="it-IT" sz="1100" dirty="0" smtClean="0"/>
              <a:t> </a:t>
            </a:r>
            <a:r>
              <a:rPr lang="it-IT" sz="1100" dirty="0" err="1" smtClean="0"/>
              <a:t>from</a:t>
            </a:r>
            <a:r>
              <a:rPr lang="it-IT" sz="1100" dirty="0" smtClean="0"/>
              <a:t> </a:t>
            </a:r>
            <a:r>
              <a:rPr lang="it-IT" sz="1100" dirty="0" err="1" smtClean="0"/>
              <a:t>Mardis</a:t>
            </a:r>
            <a:r>
              <a:rPr lang="it-IT" sz="1100" dirty="0" smtClean="0"/>
              <a:t> 2008 </a:t>
            </a:r>
            <a:r>
              <a:rPr lang="it-IT" sz="1100" dirty="0" err="1" smtClean="0"/>
              <a:t>Annu</a:t>
            </a:r>
            <a:r>
              <a:rPr lang="it-IT" sz="1100" dirty="0" smtClean="0"/>
              <a:t> </a:t>
            </a:r>
            <a:r>
              <a:rPr lang="it-IT" sz="1100" dirty="0" err="1" smtClean="0"/>
              <a:t>Rev</a:t>
            </a:r>
            <a:r>
              <a:rPr lang="it-IT" sz="1100" dirty="0" smtClean="0"/>
              <a:t> </a:t>
            </a:r>
            <a:r>
              <a:rPr lang="it-IT" sz="1100" dirty="0" err="1" smtClean="0"/>
              <a:t>Genomics</a:t>
            </a:r>
            <a:r>
              <a:rPr lang="it-IT" sz="1100" dirty="0" smtClean="0"/>
              <a:t> </a:t>
            </a:r>
            <a:r>
              <a:rPr lang="it-IT" sz="1100" dirty="0" err="1" smtClean="0"/>
              <a:t>Hum</a:t>
            </a:r>
            <a:r>
              <a:rPr lang="it-IT" sz="1100" dirty="0" smtClean="0"/>
              <a:t> </a:t>
            </a:r>
            <a:r>
              <a:rPr lang="it-IT" sz="1100" dirty="0" err="1" smtClean="0"/>
              <a:t>Genet</a:t>
            </a:r>
            <a:r>
              <a:rPr lang="it-IT" sz="1100" dirty="0" smtClean="0"/>
              <a:t> 9:387-402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19352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073876"/>
              </p:ext>
            </p:extLst>
          </p:nvPr>
        </p:nvGraphicFramePr>
        <p:xfrm>
          <a:off x="102433" y="1484784"/>
          <a:ext cx="57606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1375"/>
                <a:gridCol w="1003039"/>
                <a:gridCol w="2016224"/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 err="1" smtClean="0">
                          <a:solidFill>
                            <a:srgbClr val="00B0F0"/>
                          </a:solidFill>
                        </a:rPr>
                        <a:t>platform</a:t>
                      </a:r>
                      <a:endParaRPr lang="it-IT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baseline="0" dirty="0" smtClean="0">
                          <a:solidFill>
                            <a:srgbClr val="00B0F0"/>
                          </a:solidFill>
                        </a:rPr>
                        <a:t># </a:t>
                      </a:r>
                      <a:r>
                        <a:rPr lang="it-IT" b="1" baseline="0" dirty="0" err="1" smtClean="0">
                          <a:solidFill>
                            <a:srgbClr val="00B0F0"/>
                          </a:solidFill>
                        </a:rPr>
                        <a:t>reads</a:t>
                      </a:r>
                      <a:endParaRPr lang="it-IT" b="1" baseline="0" dirty="0" smtClean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 smtClean="0">
                          <a:solidFill>
                            <a:srgbClr val="00B0F0"/>
                          </a:solidFill>
                        </a:rPr>
                        <a:t>max</a:t>
                      </a:r>
                      <a:r>
                        <a:rPr lang="it-IT" b="1" dirty="0" smtClean="0">
                          <a:solidFill>
                            <a:srgbClr val="00B0F0"/>
                          </a:solidFill>
                        </a:rPr>
                        <a:t> </a:t>
                      </a:r>
                      <a:r>
                        <a:rPr lang="it-IT" b="1" dirty="0" err="1" smtClean="0">
                          <a:solidFill>
                            <a:srgbClr val="00B0F0"/>
                          </a:solidFill>
                        </a:rPr>
                        <a:t>read</a:t>
                      </a:r>
                      <a:r>
                        <a:rPr lang="it-IT" b="1" dirty="0" smtClean="0">
                          <a:solidFill>
                            <a:srgbClr val="00B0F0"/>
                          </a:solidFill>
                        </a:rPr>
                        <a:t> </a:t>
                      </a:r>
                      <a:r>
                        <a:rPr lang="it-IT" b="1" dirty="0" err="1" smtClean="0">
                          <a:solidFill>
                            <a:srgbClr val="00B0F0"/>
                          </a:solidFill>
                        </a:rPr>
                        <a:t>length</a:t>
                      </a:r>
                      <a:endParaRPr lang="it-IT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Roche 454 – 2005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200K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110bp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Illumina</a:t>
                      </a:r>
                      <a:r>
                        <a:rPr lang="it-IT" baseline="0" dirty="0" smtClean="0"/>
                        <a:t> (</a:t>
                      </a:r>
                      <a:r>
                        <a:rPr lang="it-IT" baseline="0" dirty="0" err="1" smtClean="0"/>
                        <a:t>Solexa</a:t>
                      </a:r>
                      <a:r>
                        <a:rPr lang="it-IT" baseline="0" dirty="0" smtClean="0"/>
                        <a:t>) GA – 2006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30M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35bp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ABI </a:t>
                      </a:r>
                      <a:r>
                        <a:rPr lang="it-IT" dirty="0" err="1" smtClean="0"/>
                        <a:t>SOLiD</a:t>
                      </a:r>
                      <a:r>
                        <a:rPr lang="it-IT" dirty="0" smtClean="0"/>
                        <a:t> – 2007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100M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35bp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IonTorrent</a:t>
                      </a:r>
                      <a:r>
                        <a:rPr lang="it-IT" dirty="0" smtClean="0"/>
                        <a:t> PGM – 2010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3M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100bp</a:t>
                      </a:r>
                      <a:endParaRPr lang="it-IT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asellaDiTesto 3"/>
          <p:cNvSpPr txBox="1"/>
          <p:nvPr/>
        </p:nvSpPr>
        <p:spPr>
          <a:xfrm>
            <a:off x="107504" y="3285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Sequencers</a:t>
            </a:r>
            <a:r>
              <a:rPr lang="it-IT" sz="2000" dirty="0" smtClean="0"/>
              <a:t>: </a:t>
            </a:r>
            <a:r>
              <a:rPr lang="it-IT" sz="2000" dirty="0" err="1" smtClean="0"/>
              <a:t>how</a:t>
            </a:r>
            <a:r>
              <a:rPr lang="it-IT" sz="2000" dirty="0" smtClean="0"/>
              <a:t> </a:t>
            </a:r>
            <a:r>
              <a:rPr lang="it-IT" sz="2000" dirty="0" err="1" smtClean="0"/>
              <a:t>they</a:t>
            </a:r>
            <a:r>
              <a:rPr lang="it-IT" sz="2000" dirty="0" smtClean="0"/>
              <a:t> </a:t>
            </a:r>
            <a:r>
              <a:rPr lang="it-IT" sz="2000" dirty="0" err="1" smtClean="0"/>
              <a:t>were</a:t>
            </a:r>
            <a:r>
              <a:rPr lang="it-IT" sz="2000" dirty="0" smtClean="0"/>
              <a:t> and </a:t>
            </a:r>
            <a:r>
              <a:rPr lang="it-IT" sz="2000" dirty="0" err="1" smtClean="0"/>
              <a:t>what</a:t>
            </a:r>
            <a:r>
              <a:rPr lang="it-IT" sz="2000" dirty="0" smtClean="0"/>
              <a:t> </a:t>
            </a:r>
            <a:r>
              <a:rPr lang="it-IT" sz="2000" dirty="0" err="1" smtClean="0"/>
              <a:t>they</a:t>
            </a:r>
            <a:r>
              <a:rPr lang="it-IT" sz="2000" dirty="0" smtClean="0"/>
              <a:t> </a:t>
            </a:r>
            <a:r>
              <a:rPr lang="it-IT" sz="2000" dirty="0" err="1" smtClean="0"/>
              <a:t>were</a:t>
            </a:r>
            <a:r>
              <a:rPr lang="it-IT" sz="2000" dirty="0" smtClean="0"/>
              <a:t> </a:t>
            </a:r>
            <a:r>
              <a:rPr lang="it-IT" sz="2000" dirty="0" err="1" smtClean="0"/>
              <a:t>used</a:t>
            </a:r>
            <a:r>
              <a:rPr lang="it-IT" sz="2000" dirty="0" smtClean="0"/>
              <a:t> for</a:t>
            </a:r>
            <a:endParaRPr lang="it-IT" sz="20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372200" y="1628800"/>
            <a:ext cx="1862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smtClean="0"/>
              <a:t>de-novo</a:t>
            </a:r>
            <a:r>
              <a:rPr lang="it-IT" dirty="0" smtClean="0"/>
              <a:t> </a:t>
            </a:r>
            <a:r>
              <a:rPr lang="it-IT" dirty="0" err="1" smtClean="0"/>
              <a:t>assembly</a:t>
            </a:r>
            <a:endParaRPr lang="it-IT" dirty="0" smtClean="0"/>
          </a:p>
          <a:p>
            <a:r>
              <a:rPr lang="it-IT" dirty="0" err="1" smtClean="0"/>
              <a:t>metagenomics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372200" y="2276872"/>
            <a:ext cx="1559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RNA-</a:t>
            </a:r>
            <a:r>
              <a:rPr lang="it-IT" dirty="0" err="1" smtClean="0"/>
              <a:t>seq</a:t>
            </a:r>
            <a:endParaRPr lang="it-IT" dirty="0" smtClean="0"/>
          </a:p>
          <a:p>
            <a:r>
              <a:rPr lang="it-IT" dirty="0" err="1" smtClean="0"/>
              <a:t>ChIP-seq</a:t>
            </a:r>
            <a:endParaRPr lang="it-IT" dirty="0" smtClean="0"/>
          </a:p>
          <a:p>
            <a:r>
              <a:rPr lang="it-IT" dirty="0" smtClean="0"/>
              <a:t>re-</a:t>
            </a:r>
            <a:r>
              <a:rPr lang="it-IT" dirty="0" err="1" smtClean="0"/>
              <a:t>sequencing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6357819" y="3140968"/>
            <a:ext cx="146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/>
              <a:t>amplicon-seq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10230"/>
            <a:ext cx="1679678" cy="125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ttp://genomeinformaticsalliance.org/images/technology/genome_analyzer_l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301207"/>
            <a:ext cx="1650215" cy="147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ionanotech.soe.ucsc.edu/sites/default/files/P10107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903" y="5410230"/>
            <a:ext cx="1933661" cy="125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408" y="5341108"/>
            <a:ext cx="1516692" cy="143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84" y="5410231"/>
            <a:ext cx="2234053" cy="125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2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5496" y="44624"/>
            <a:ext cx="436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library prep – adapter ligation and barcoding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3661289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adapters: 30-50bp fragments which contain primer sites for amplification and are needed to link the fragment with the support (slide, bead)</a:t>
            </a:r>
          </a:p>
          <a:p>
            <a:pPr marL="285750" indent="-285750">
              <a:buFont typeface="Arial" pitchFamily="34" charset="0"/>
              <a:buChar char="•"/>
            </a:pPr>
            <a:endParaRPr lang="en-GB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barcodes/indexes: 6-10bp fragments which carry a unique sequence; they are used to distinguish samples run in the same lane/chip</a:t>
            </a:r>
          </a:p>
          <a:p>
            <a:pPr marL="285750" indent="-285750">
              <a:buFont typeface="Arial" pitchFamily="34" charset="0"/>
              <a:buChar char="•"/>
            </a:pPr>
            <a:endParaRPr lang="en-GB" dirty="0"/>
          </a:p>
          <a:p>
            <a:pPr marL="285750" indent="-285750"/>
            <a:endParaRPr lang="en-GB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Adapters and barcodes are combined into one fragment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724517"/>
            <a:ext cx="4320480" cy="248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sellaDiTesto 4"/>
          <p:cNvSpPr txBox="1"/>
          <p:nvPr/>
        </p:nvSpPr>
        <p:spPr>
          <a:xfrm>
            <a:off x="2156347" y="3166281"/>
            <a:ext cx="4241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err="1" smtClean="0"/>
              <a:t>modified</a:t>
            </a:r>
            <a:r>
              <a:rPr lang="it-IT" sz="1100" dirty="0" smtClean="0"/>
              <a:t> </a:t>
            </a:r>
            <a:r>
              <a:rPr lang="it-IT" sz="1100" dirty="0" err="1" smtClean="0"/>
              <a:t>from</a:t>
            </a:r>
            <a:r>
              <a:rPr lang="it-IT" sz="1100" dirty="0" smtClean="0"/>
              <a:t> </a:t>
            </a:r>
            <a:r>
              <a:rPr lang="it-IT" sz="1100" dirty="0" err="1" smtClean="0"/>
              <a:t>Mardis</a:t>
            </a:r>
            <a:r>
              <a:rPr lang="it-IT" sz="1100" dirty="0" smtClean="0"/>
              <a:t> 2008 </a:t>
            </a:r>
            <a:r>
              <a:rPr lang="it-IT" sz="1100" dirty="0" err="1" smtClean="0"/>
              <a:t>Annu</a:t>
            </a:r>
            <a:r>
              <a:rPr lang="it-IT" sz="1100" dirty="0" smtClean="0"/>
              <a:t> </a:t>
            </a:r>
            <a:r>
              <a:rPr lang="it-IT" sz="1100" dirty="0" err="1" smtClean="0"/>
              <a:t>Rev</a:t>
            </a:r>
            <a:r>
              <a:rPr lang="it-IT" sz="1100" dirty="0" smtClean="0"/>
              <a:t> </a:t>
            </a:r>
            <a:r>
              <a:rPr lang="it-IT" sz="1100" dirty="0" err="1" smtClean="0"/>
              <a:t>Genomics</a:t>
            </a:r>
            <a:r>
              <a:rPr lang="it-IT" sz="1100" dirty="0" smtClean="0"/>
              <a:t> </a:t>
            </a:r>
            <a:r>
              <a:rPr lang="it-IT" sz="1100" dirty="0" err="1" smtClean="0"/>
              <a:t>Hum</a:t>
            </a:r>
            <a:r>
              <a:rPr lang="it-IT" sz="1100" dirty="0" smtClean="0"/>
              <a:t> </a:t>
            </a:r>
            <a:r>
              <a:rPr lang="it-IT" sz="1100" dirty="0" err="1" smtClean="0"/>
              <a:t>Genet</a:t>
            </a:r>
            <a:r>
              <a:rPr lang="it-IT" sz="1100" dirty="0" smtClean="0"/>
              <a:t> 9:387-402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2557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5496" y="44624"/>
            <a:ext cx="2736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library prep – size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935" y="908720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Needed to select fragments of the right length from </a:t>
            </a:r>
            <a:r>
              <a:rPr lang="en-GB" dirty="0"/>
              <a:t>a mixture of fragments generated by the fragmentation </a:t>
            </a:r>
            <a:r>
              <a:rPr lang="en-GB" dirty="0" smtClean="0"/>
              <a:t>step: it is usually 200-300bp for paired end sequencing with </a:t>
            </a:r>
            <a:r>
              <a:rPr lang="en-GB" dirty="0" err="1" smtClean="0"/>
              <a:t>Illumina</a:t>
            </a:r>
            <a:r>
              <a:rPr lang="en-GB" dirty="0" smtClean="0"/>
              <a:t>, but it may vary depending on the read length for 454 and </a:t>
            </a:r>
            <a:r>
              <a:rPr lang="en-GB" dirty="0" err="1" smtClean="0"/>
              <a:t>IonTorrent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75" y="2257425"/>
            <a:ext cx="3401155" cy="2542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4" y="2257425"/>
            <a:ext cx="3401155" cy="25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11560" y="1219974"/>
            <a:ext cx="7920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Amplification: needed to increase the concentration of the fragments which positively incorporated adapters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dirty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5496" y="44624"/>
            <a:ext cx="2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library prep – amplification</a:t>
            </a:r>
          </a:p>
        </p:txBody>
      </p:sp>
      <p:grpSp>
        <p:nvGrpSpPr>
          <p:cNvPr id="31" name="Gruppo 30"/>
          <p:cNvGrpSpPr/>
          <p:nvPr/>
        </p:nvGrpSpPr>
        <p:grpSpPr>
          <a:xfrm>
            <a:off x="821526" y="2726922"/>
            <a:ext cx="2382322" cy="2070230"/>
            <a:chOff x="479515" y="2222866"/>
            <a:chExt cx="2382322" cy="207023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776" t="-337" b="7739"/>
            <a:stretch>
              <a:fillRect/>
            </a:stretch>
          </p:blipFill>
          <p:spPr bwMode="auto">
            <a:xfrm>
              <a:off x="1835696" y="2924944"/>
              <a:ext cx="1026141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" name="Gruppo 18"/>
            <p:cNvGrpSpPr/>
            <p:nvPr/>
          </p:nvGrpSpPr>
          <p:grpSpPr>
            <a:xfrm>
              <a:off x="1547664" y="2222866"/>
              <a:ext cx="827691" cy="810090"/>
              <a:chOff x="5940152" y="1916832"/>
              <a:chExt cx="1728192" cy="1440160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2894" r="61667" b="39233"/>
              <a:stretch>
                <a:fillRect/>
              </a:stretch>
            </p:blipFill>
            <p:spPr bwMode="auto">
              <a:xfrm>
                <a:off x="5940152" y="1916832"/>
                <a:ext cx="1656184" cy="1440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ttangolo 20"/>
              <p:cNvSpPr/>
              <p:nvPr/>
            </p:nvSpPr>
            <p:spPr>
              <a:xfrm>
                <a:off x="7452320" y="2636912"/>
                <a:ext cx="216024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ttangolo 21"/>
              <p:cNvSpPr/>
              <p:nvPr/>
            </p:nvSpPr>
            <p:spPr>
              <a:xfrm>
                <a:off x="6660232" y="2060848"/>
                <a:ext cx="360040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776" t="-337" b="7739"/>
            <a:stretch>
              <a:fillRect/>
            </a:stretch>
          </p:blipFill>
          <p:spPr bwMode="auto">
            <a:xfrm>
              <a:off x="683568" y="2996952"/>
              <a:ext cx="1026141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4" name="Gruppo 23"/>
            <p:cNvGrpSpPr/>
            <p:nvPr/>
          </p:nvGrpSpPr>
          <p:grpSpPr>
            <a:xfrm>
              <a:off x="479515" y="2222866"/>
              <a:ext cx="827691" cy="810090"/>
              <a:chOff x="5940152" y="1916832"/>
              <a:chExt cx="1728192" cy="1440160"/>
            </a:xfrm>
          </p:grpSpPr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2894" r="61667" b="39233"/>
              <a:stretch>
                <a:fillRect/>
              </a:stretch>
            </p:blipFill>
            <p:spPr bwMode="auto">
              <a:xfrm>
                <a:off x="5940152" y="1916832"/>
                <a:ext cx="1656184" cy="1440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7452320" y="2636912"/>
                <a:ext cx="216024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6660232" y="2060848"/>
                <a:ext cx="360040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0" name="Gruppo 29"/>
          <p:cNvGrpSpPr/>
          <p:nvPr/>
        </p:nvGrpSpPr>
        <p:grpSpPr>
          <a:xfrm>
            <a:off x="4644008" y="2132856"/>
            <a:ext cx="3690437" cy="2952328"/>
            <a:chOff x="4644008" y="1844824"/>
            <a:chExt cx="3690437" cy="295232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776" t="-337" b="7739"/>
            <a:stretch>
              <a:fillRect/>
            </a:stretch>
          </p:blipFill>
          <p:spPr bwMode="auto">
            <a:xfrm>
              <a:off x="6228184" y="3501008"/>
              <a:ext cx="1026141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776" t="-337" b="7739"/>
            <a:stretch>
              <a:fillRect/>
            </a:stretch>
          </p:blipFill>
          <p:spPr bwMode="auto">
            <a:xfrm>
              <a:off x="5148064" y="3429000"/>
              <a:ext cx="1026141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" name="Gruppo 12"/>
            <p:cNvGrpSpPr/>
            <p:nvPr/>
          </p:nvGrpSpPr>
          <p:grpSpPr>
            <a:xfrm>
              <a:off x="5940152" y="2582906"/>
              <a:ext cx="827691" cy="810090"/>
              <a:chOff x="5940152" y="1916832"/>
              <a:chExt cx="1728192" cy="1440160"/>
            </a:xfrm>
          </p:grpSpPr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2894" r="61667" b="39233"/>
              <a:stretch>
                <a:fillRect/>
              </a:stretch>
            </p:blipFill>
            <p:spPr bwMode="auto">
              <a:xfrm>
                <a:off x="5940152" y="1916832"/>
                <a:ext cx="1656184" cy="1440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Rettangolo 14"/>
              <p:cNvSpPr/>
              <p:nvPr/>
            </p:nvSpPr>
            <p:spPr>
              <a:xfrm>
                <a:off x="7452320" y="2636912"/>
                <a:ext cx="216024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ttangolo 15"/>
              <p:cNvSpPr/>
              <p:nvPr/>
            </p:nvSpPr>
            <p:spPr>
              <a:xfrm>
                <a:off x="6660232" y="2060848"/>
                <a:ext cx="360040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776" t="-337" b="7739"/>
            <a:stretch>
              <a:fillRect/>
            </a:stretch>
          </p:blipFill>
          <p:spPr bwMode="auto">
            <a:xfrm>
              <a:off x="4644008" y="2204864"/>
              <a:ext cx="1026141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776" t="-337" b="7739"/>
            <a:stretch>
              <a:fillRect/>
            </a:stretch>
          </p:blipFill>
          <p:spPr bwMode="auto">
            <a:xfrm>
              <a:off x="7308304" y="2852936"/>
              <a:ext cx="1026141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776" t="-337" b="7739"/>
            <a:stretch>
              <a:fillRect/>
            </a:stretch>
          </p:blipFill>
          <p:spPr bwMode="auto">
            <a:xfrm>
              <a:off x="6732240" y="1844824"/>
              <a:ext cx="1026141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33" name="Connettore 2 32"/>
          <p:cNvCxnSpPr/>
          <p:nvPr/>
        </p:nvCxnSpPr>
        <p:spPr>
          <a:xfrm>
            <a:off x="3563888" y="3501008"/>
            <a:ext cx="864096" cy="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2140582" y="5073909"/>
            <a:ext cx="4241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err="1" smtClean="0"/>
              <a:t>modified</a:t>
            </a:r>
            <a:r>
              <a:rPr lang="it-IT" sz="1100" dirty="0" smtClean="0"/>
              <a:t> </a:t>
            </a:r>
            <a:r>
              <a:rPr lang="it-IT" sz="1100" dirty="0" err="1" smtClean="0"/>
              <a:t>from</a:t>
            </a:r>
            <a:r>
              <a:rPr lang="it-IT" sz="1100" dirty="0" smtClean="0"/>
              <a:t> </a:t>
            </a:r>
            <a:r>
              <a:rPr lang="it-IT" sz="1100" dirty="0" err="1" smtClean="0"/>
              <a:t>Mardis</a:t>
            </a:r>
            <a:r>
              <a:rPr lang="it-IT" sz="1100" dirty="0" smtClean="0"/>
              <a:t> 2008 </a:t>
            </a:r>
            <a:r>
              <a:rPr lang="it-IT" sz="1100" dirty="0" err="1" smtClean="0"/>
              <a:t>Annu</a:t>
            </a:r>
            <a:r>
              <a:rPr lang="it-IT" sz="1100" dirty="0" smtClean="0"/>
              <a:t> </a:t>
            </a:r>
            <a:r>
              <a:rPr lang="it-IT" sz="1100" dirty="0" err="1" smtClean="0"/>
              <a:t>Rev</a:t>
            </a:r>
            <a:r>
              <a:rPr lang="it-IT" sz="1100" dirty="0" smtClean="0"/>
              <a:t> </a:t>
            </a:r>
            <a:r>
              <a:rPr lang="it-IT" sz="1100" dirty="0" err="1" smtClean="0"/>
              <a:t>Genomics</a:t>
            </a:r>
            <a:r>
              <a:rPr lang="it-IT" sz="1100" dirty="0" smtClean="0"/>
              <a:t> </a:t>
            </a:r>
            <a:r>
              <a:rPr lang="it-IT" sz="1100" dirty="0" err="1" smtClean="0"/>
              <a:t>Hum</a:t>
            </a:r>
            <a:r>
              <a:rPr lang="it-IT" sz="1100" dirty="0" smtClean="0"/>
              <a:t> </a:t>
            </a:r>
            <a:r>
              <a:rPr lang="it-IT" sz="1100" dirty="0" err="1" smtClean="0"/>
              <a:t>Genet</a:t>
            </a:r>
            <a:r>
              <a:rPr lang="it-IT" sz="1100" dirty="0" smtClean="0"/>
              <a:t> 9:387-402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878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11560" y="632574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Quantification: needed to tune the quantity of template for the run – usually performed with the Agilent </a:t>
            </a:r>
            <a:r>
              <a:rPr lang="en-GB" dirty="0" err="1" smtClean="0"/>
              <a:t>Bioanalyzer</a:t>
            </a:r>
            <a:endParaRPr lang="en-GB" dirty="0" smtClean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96" y="44624"/>
            <a:ext cx="274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library prep –quantification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10" y="1482734"/>
            <a:ext cx="5792240" cy="4255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79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44957" y="1069579"/>
            <a:ext cx="2808312" cy="165618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78496" y="1069579"/>
            <a:ext cx="253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DNA source and quantity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81461" y="1069579"/>
            <a:ext cx="2808312" cy="165618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145031" y="1069579"/>
            <a:ext cx="131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library prep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6973" y="1412776"/>
            <a:ext cx="27088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shearing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adapter ligation and barcoding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size selection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amplification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quantification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480486" y="3933056"/>
            <a:ext cx="2808312" cy="165618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34128" y="3940549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clonal amplification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41875" y="4525963"/>
            <a:ext cx="21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400" dirty="0" err="1"/>
              <a:t>ePCR</a:t>
            </a:r>
            <a:r>
              <a:rPr lang="en-GB" sz="1400" dirty="0"/>
              <a:t> (</a:t>
            </a:r>
            <a:r>
              <a:rPr lang="en-GB" sz="1400" dirty="0" err="1"/>
              <a:t>IonTorrent</a:t>
            </a:r>
            <a:r>
              <a:rPr lang="en-GB" sz="1400" dirty="0"/>
              <a:t>/454)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clustering (</a:t>
            </a:r>
            <a:r>
              <a:rPr lang="en-GB" sz="1400" dirty="0" err="1" smtClean="0"/>
              <a:t>Illumina</a:t>
            </a:r>
            <a:r>
              <a:rPr lang="en-GB" sz="1400" dirty="0" smtClean="0"/>
              <a:t>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44957" y="3933056"/>
            <a:ext cx="2808312" cy="165618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Straight Arrow Connector 16"/>
          <p:cNvCxnSpPr>
            <a:stCxn id="4" idx="3"/>
            <a:endCxn id="7" idx="1"/>
          </p:cNvCxnSpPr>
          <p:nvPr/>
        </p:nvCxnSpPr>
        <p:spPr>
          <a:xfrm>
            <a:off x="3753269" y="1897671"/>
            <a:ext cx="1728192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  <a:endCxn id="10" idx="0"/>
          </p:cNvCxnSpPr>
          <p:nvPr/>
        </p:nvCxnSpPr>
        <p:spPr>
          <a:xfrm flipH="1">
            <a:off x="6884642" y="2725763"/>
            <a:ext cx="975" cy="1207293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1"/>
            <a:endCxn id="13" idx="3"/>
          </p:cNvCxnSpPr>
          <p:nvPr/>
        </p:nvCxnSpPr>
        <p:spPr>
          <a:xfrm flipH="1">
            <a:off x="3753269" y="4761148"/>
            <a:ext cx="1727217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03648" y="1484784"/>
            <a:ext cx="18928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whole genome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err="1" smtClean="0"/>
              <a:t>exome</a:t>
            </a:r>
            <a:endParaRPr lang="en-GB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custom enrichment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err="1" smtClean="0"/>
              <a:t>amplicon</a:t>
            </a:r>
            <a:r>
              <a:rPr lang="en-GB" sz="1400" dirty="0" smtClean="0"/>
              <a:t> </a:t>
            </a:r>
            <a:r>
              <a:rPr lang="en-GB" sz="1400" dirty="0" err="1" smtClean="0"/>
              <a:t>seq</a:t>
            </a:r>
            <a:endParaRPr lang="en-GB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RNA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1400" dirty="0" smtClean="0"/>
          </a:p>
        </p:txBody>
      </p:sp>
      <p:sp>
        <p:nvSpPr>
          <p:cNvPr id="19" name="TextBox 13"/>
          <p:cNvSpPr txBox="1"/>
          <p:nvPr/>
        </p:nvSpPr>
        <p:spPr>
          <a:xfrm>
            <a:off x="1719629" y="454105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sequencing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88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1"/>
          <p:cNvSpPr txBox="1"/>
          <p:nvPr/>
        </p:nvSpPr>
        <p:spPr>
          <a:xfrm>
            <a:off x="35496" y="44624"/>
            <a:ext cx="502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clonal amplification – ePCR (Roche 454/Ion Torrent)</a:t>
            </a:r>
          </a:p>
        </p:txBody>
      </p:sp>
      <p:sp>
        <p:nvSpPr>
          <p:cNvPr id="6" name="Rettangolo 5"/>
          <p:cNvSpPr/>
          <p:nvPr/>
        </p:nvSpPr>
        <p:spPr>
          <a:xfrm>
            <a:off x="963589" y="3459936"/>
            <a:ext cx="71704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emulsion PCR: ideally each drop contains a single fragment, PCR reagents and a bead with primers [beads may happen to be polyclonal, will be discarded after sequencing]</a:t>
            </a:r>
          </a:p>
          <a:p>
            <a:endParaRPr lang="it-IT" dirty="0" smtClean="0"/>
          </a:p>
          <a:p>
            <a:r>
              <a:rPr lang="it-IT" dirty="0" smtClean="0"/>
              <a:t>each bead will have one million copies of each fragment on its surface</a:t>
            </a:r>
          </a:p>
          <a:p>
            <a:endParaRPr lang="it-IT" dirty="0"/>
          </a:p>
          <a:p>
            <a:r>
              <a:rPr lang="it-IT" dirty="0" smtClean="0"/>
              <a:t>an enrichment step is needed afterwards in order to increase the concentration of beads with attached fragments</a:t>
            </a:r>
            <a:endParaRPr lang="en-GB" dirty="0"/>
          </a:p>
        </p:txBody>
      </p:sp>
      <p:grpSp>
        <p:nvGrpSpPr>
          <p:cNvPr id="8" name="Gruppo 7"/>
          <p:cNvGrpSpPr/>
          <p:nvPr/>
        </p:nvGrpSpPr>
        <p:grpSpPr>
          <a:xfrm>
            <a:off x="1241946" y="1179814"/>
            <a:ext cx="6496335" cy="2163880"/>
            <a:chOff x="1241946" y="1602902"/>
            <a:chExt cx="6496335" cy="216388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80757" y="1602902"/>
              <a:ext cx="6363793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ttangolo 6"/>
            <p:cNvSpPr/>
            <p:nvPr/>
          </p:nvSpPr>
          <p:spPr>
            <a:xfrm>
              <a:off x="1241946" y="2879678"/>
              <a:ext cx="6496335" cy="887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2101756" y="2579427"/>
            <a:ext cx="4241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err="1" smtClean="0"/>
              <a:t>modified</a:t>
            </a:r>
            <a:r>
              <a:rPr lang="it-IT" sz="1100" dirty="0" smtClean="0"/>
              <a:t> </a:t>
            </a:r>
            <a:r>
              <a:rPr lang="it-IT" sz="1100" dirty="0" err="1" smtClean="0"/>
              <a:t>from</a:t>
            </a:r>
            <a:r>
              <a:rPr lang="it-IT" sz="1100" dirty="0" smtClean="0"/>
              <a:t> </a:t>
            </a:r>
            <a:r>
              <a:rPr lang="it-IT" sz="1100" dirty="0" err="1" smtClean="0"/>
              <a:t>Mardis</a:t>
            </a:r>
            <a:r>
              <a:rPr lang="it-IT" sz="1100" dirty="0" smtClean="0"/>
              <a:t> 2008 </a:t>
            </a:r>
            <a:r>
              <a:rPr lang="it-IT" sz="1100" dirty="0" err="1" smtClean="0"/>
              <a:t>Annu</a:t>
            </a:r>
            <a:r>
              <a:rPr lang="it-IT" sz="1100" dirty="0" smtClean="0"/>
              <a:t> </a:t>
            </a:r>
            <a:r>
              <a:rPr lang="it-IT" sz="1100" dirty="0" err="1" smtClean="0"/>
              <a:t>Rev</a:t>
            </a:r>
            <a:r>
              <a:rPr lang="it-IT" sz="1100" dirty="0" smtClean="0"/>
              <a:t> </a:t>
            </a:r>
            <a:r>
              <a:rPr lang="it-IT" sz="1100" dirty="0" err="1" smtClean="0"/>
              <a:t>Genomics</a:t>
            </a:r>
            <a:r>
              <a:rPr lang="it-IT" sz="1100" dirty="0" smtClean="0"/>
              <a:t> </a:t>
            </a:r>
            <a:r>
              <a:rPr lang="it-IT" sz="1100" dirty="0" err="1" smtClean="0"/>
              <a:t>Hum</a:t>
            </a:r>
            <a:r>
              <a:rPr lang="it-IT" sz="1100" dirty="0" smtClean="0"/>
              <a:t> </a:t>
            </a:r>
            <a:r>
              <a:rPr lang="it-IT" sz="1100" dirty="0" err="1" smtClean="0"/>
              <a:t>Genet</a:t>
            </a:r>
            <a:r>
              <a:rPr lang="it-IT" sz="1100" dirty="0" smtClean="0"/>
              <a:t> 9:387-402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9015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5496" y="44624"/>
            <a:ext cx="396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clonal amplification – clustering Illumina</a:t>
            </a:r>
          </a:p>
        </p:txBody>
      </p:sp>
      <p:grpSp>
        <p:nvGrpSpPr>
          <p:cNvPr id="16" name="Gruppo 15"/>
          <p:cNvGrpSpPr/>
          <p:nvPr/>
        </p:nvGrpSpPr>
        <p:grpSpPr>
          <a:xfrm>
            <a:off x="1047800" y="1379240"/>
            <a:ext cx="7255771" cy="2635721"/>
            <a:chOff x="971600" y="1750715"/>
            <a:chExt cx="7255771" cy="2635721"/>
          </a:xfrm>
        </p:grpSpPr>
        <p:grpSp>
          <p:nvGrpSpPr>
            <p:cNvPr id="11" name="Gruppo 10"/>
            <p:cNvGrpSpPr/>
            <p:nvPr/>
          </p:nvGrpSpPr>
          <p:grpSpPr>
            <a:xfrm>
              <a:off x="971600" y="1866436"/>
              <a:ext cx="2570343" cy="2520000"/>
              <a:chOff x="251520" y="836712"/>
              <a:chExt cx="2570343" cy="2520000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55085" b="49375"/>
              <a:stretch>
                <a:fillRect/>
              </a:stretch>
            </p:blipFill>
            <p:spPr bwMode="auto">
              <a:xfrm>
                <a:off x="251520" y="836712"/>
                <a:ext cx="2496150" cy="25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Rettangolo 9"/>
              <p:cNvSpPr/>
              <p:nvPr/>
            </p:nvSpPr>
            <p:spPr>
              <a:xfrm>
                <a:off x="1525719" y="2622282"/>
                <a:ext cx="129614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uppo 12"/>
            <p:cNvGrpSpPr/>
            <p:nvPr/>
          </p:nvGrpSpPr>
          <p:grpSpPr>
            <a:xfrm>
              <a:off x="2939058" y="1750715"/>
              <a:ext cx="2802266" cy="2520000"/>
              <a:chOff x="3803154" y="836712"/>
              <a:chExt cx="2802266" cy="2520000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47509" r="52186" b="4486"/>
              <a:stretch>
                <a:fillRect/>
              </a:stretch>
            </p:blipFill>
            <p:spPr bwMode="auto">
              <a:xfrm>
                <a:off x="3803154" y="836712"/>
                <a:ext cx="2802266" cy="25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Rettangolo 11"/>
              <p:cNvSpPr/>
              <p:nvPr/>
            </p:nvSpPr>
            <p:spPr>
              <a:xfrm>
                <a:off x="5339705" y="2737495"/>
                <a:ext cx="1163191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uppo 14"/>
            <p:cNvGrpSpPr/>
            <p:nvPr/>
          </p:nvGrpSpPr>
          <p:grpSpPr>
            <a:xfrm>
              <a:off x="5580112" y="1836440"/>
              <a:ext cx="2647259" cy="2520000"/>
              <a:chOff x="7366358" y="1052736"/>
              <a:chExt cx="2647259" cy="2520000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5772" t="49392" b="3602"/>
              <a:stretch>
                <a:fillRect/>
              </a:stretch>
            </p:blipFill>
            <p:spPr bwMode="auto">
              <a:xfrm>
                <a:off x="7366358" y="1052736"/>
                <a:ext cx="2647259" cy="25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Rettangolo 13"/>
              <p:cNvSpPr/>
              <p:nvPr/>
            </p:nvSpPr>
            <p:spPr>
              <a:xfrm>
                <a:off x="8676456" y="2852936"/>
                <a:ext cx="129614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" name="CasellaDiTesto 16"/>
          <p:cNvSpPr txBox="1"/>
          <p:nvPr/>
        </p:nvSpPr>
        <p:spPr>
          <a:xfrm>
            <a:off x="736554" y="4956127"/>
            <a:ext cx="747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isothermal</a:t>
            </a:r>
            <a:r>
              <a:rPr lang="it-IT" dirty="0" smtClean="0"/>
              <a:t> </a:t>
            </a:r>
            <a:r>
              <a:rPr lang="it-IT" dirty="0" err="1" smtClean="0"/>
              <a:t>amplification</a:t>
            </a:r>
            <a:r>
              <a:rPr lang="it-IT" dirty="0" smtClean="0"/>
              <a:t>:  temperature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kept</a:t>
            </a:r>
            <a:r>
              <a:rPr lang="it-IT" dirty="0" smtClean="0"/>
              <a:t> </a:t>
            </a:r>
            <a:r>
              <a:rPr lang="it-IT" dirty="0" err="1" smtClean="0"/>
              <a:t>constant</a:t>
            </a:r>
            <a:r>
              <a:rPr lang="it-IT" dirty="0" smtClean="0"/>
              <a:t>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reagent</a:t>
            </a:r>
            <a:r>
              <a:rPr lang="it-IT" dirty="0" smtClean="0"/>
              <a:t> are </a:t>
            </a:r>
            <a:r>
              <a:rPr lang="it-IT" dirty="0" err="1" smtClean="0"/>
              <a:t>cycled</a:t>
            </a:r>
            <a:r>
              <a:rPr lang="it-IT" dirty="0" smtClean="0"/>
              <a:t> </a:t>
            </a:r>
            <a:r>
              <a:rPr lang="it-IT" dirty="0" err="1" smtClean="0"/>
              <a:t>to</a:t>
            </a:r>
            <a:r>
              <a:rPr lang="it-IT" dirty="0" smtClean="0"/>
              <a:t> </a:t>
            </a:r>
            <a:r>
              <a:rPr lang="it-IT" dirty="0" err="1" smtClean="0"/>
              <a:t>perform</a:t>
            </a:r>
            <a:r>
              <a:rPr lang="it-IT" dirty="0" smtClean="0"/>
              <a:t> </a:t>
            </a:r>
            <a:r>
              <a:rPr lang="it-IT" dirty="0" err="1" smtClean="0"/>
              <a:t>amplification</a:t>
            </a:r>
            <a:r>
              <a:rPr lang="it-IT" dirty="0" smtClean="0"/>
              <a:t>,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efficient</a:t>
            </a:r>
            <a:r>
              <a:rPr lang="it-IT" dirty="0" smtClean="0"/>
              <a:t> (on </a:t>
            </a:r>
            <a:r>
              <a:rPr lang="it-IT" dirty="0" err="1" smtClean="0"/>
              <a:t>purpose</a:t>
            </a:r>
            <a:r>
              <a:rPr lang="it-IT" dirty="0" smtClean="0"/>
              <a:t>)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2045989" y="4096447"/>
            <a:ext cx="4241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err="1" smtClean="0"/>
              <a:t>modified</a:t>
            </a:r>
            <a:r>
              <a:rPr lang="it-IT" sz="1100" dirty="0" smtClean="0"/>
              <a:t> </a:t>
            </a:r>
            <a:r>
              <a:rPr lang="it-IT" sz="1100" dirty="0" err="1" smtClean="0"/>
              <a:t>from</a:t>
            </a:r>
            <a:r>
              <a:rPr lang="it-IT" sz="1100" dirty="0" smtClean="0"/>
              <a:t> </a:t>
            </a:r>
            <a:r>
              <a:rPr lang="it-IT" sz="1100" dirty="0" err="1" smtClean="0"/>
              <a:t>Mardis</a:t>
            </a:r>
            <a:r>
              <a:rPr lang="it-IT" sz="1100" dirty="0" smtClean="0"/>
              <a:t> 2008 </a:t>
            </a:r>
            <a:r>
              <a:rPr lang="it-IT" sz="1100" dirty="0" err="1" smtClean="0"/>
              <a:t>Annu</a:t>
            </a:r>
            <a:r>
              <a:rPr lang="it-IT" sz="1100" dirty="0" smtClean="0"/>
              <a:t> </a:t>
            </a:r>
            <a:r>
              <a:rPr lang="it-IT" sz="1100" dirty="0" err="1" smtClean="0"/>
              <a:t>Rev</a:t>
            </a:r>
            <a:r>
              <a:rPr lang="it-IT" sz="1100" dirty="0" smtClean="0"/>
              <a:t> </a:t>
            </a:r>
            <a:r>
              <a:rPr lang="it-IT" sz="1100" dirty="0" err="1" smtClean="0"/>
              <a:t>Genomics</a:t>
            </a:r>
            <a:r>
              <a:rPr lang="it-IT" sz="1100" dirty="0" smtClean="0"/>
              <a:t> </a:t>
            </a:r>
            <a:r>
              <a:rPr lang="it-IT" sz="1100" dirty="0" err="1" smtClean="0"/>
              <a:t>Hum</a:t>
            </a:r>
            <a:r>
              <a:rPr lang="it-IT" sz="1100" dirty="0" smtClean="0"/>
              <a:t> </a:t>
            </a:r>
            <a:r>
              <a:rPr lang="it-IT" sz="1100" dirty="0" err="1" smtClean="0"/>
              <a:t>Genet</a:t>
            </a:r>
            <a:r>
              <a:rPr lang="it-IT" sz="1100" dirty="0" smtClean="0"/>
              <a:t> 9:387-402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4198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/>
          <p:cNvSpPr/>
          <p:nvPr/>
        </p:nvSpPr>
        <p:spPr>
          <a:xfrm>
            <a:off x="895349" y="4824710"/>
            <a:ext cx="7000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 smtClean="0"/>
          </a:p>
          <a:p>
            <a:r>
              <a:rPr lang="it-IT" dirty="0" err="1" smtClean="0"/>
              <a:t>clusters</a:t>
            </a:r>
            <a:r>
              <a:rPr lang="it-IT" dirty="0" smtClean="0"/>
              <a:t> </a:t>
            </a:r>
            <a:r>
              <a:rPr lang="it-IT" dirty="0" err="1" smtClean="0"/>
              <a:t>usually</a:t>
            </a:r>
            <a:r>
              <a:rPr lang="it-IT" dirty="0" smtClean="0"/>
              <a:t> </a:t>
            </a:r>
            <a:r>
              <a:rPr lang="it-IT" dirty="0" err="1" smtClean="0"/>
              <a:t>contain</a:t>
            </a:r>
            <a:r>
              <a:rPr lang="it-IT" dirty="0" smtClean="0"/>
              <a:t> </a:t>
            </a:r>
            <a:r>
              <a:rPr lang="it-IT" dirty="0" err="1" smtClean="0"/>
              <a:t>around</a:t>
            </a:r>
            <a:r>
              <a:rPr lang="it-IT" dirty="0" smtClean="0"/>
              <a:t> 1000 </a:t>
            </a:r>
            <a:r>
              <a:rPr lang="it-IT" dirty="0" err="1" smtClean="0"/>
              <a:t>identical</a:t>
            </a:r>
            <a:r>
              <a:rPr lang="it-IT" dirty="0" smtClean="0"/>
              <a:t> </a:t>
            </a:r>
            <a:r>
              <a:rPr lang="it-IT" dirty="0" err="1" smtClean="0"/>
              <a:t>copies</a:t>
            </a:r>
            <a:r>
              <a:rPr lang="it-IT" dirty="0" smtClean="0"/>
              <a:t> </a:t>
            </a:r>
            <a:r>
              <a:rPr lang="it-IT" dirty="0" err="1" smtClean="0"/>
              <a:t>of</a:t>
            </a:r>
            <a:r>
              <a:rPr lang="it-IT" dirty="0" smtClean="0"/>
              <a:t> a single </a:t>
            </a:r>
            <a:r>
              <a:rPr lang="it-IT" dirty="0" err="1" smtClean="0"/>
              <a:t>template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err="1" smtClean="0"/>
              <a:t>optimal</a:t>
            </a:r>
            <a:r>
              <a:rPr lang="it-IT" dirty="0" smtClean="0"/>
              <a:t> cluster density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provide</a:t>
            </a:r>
            <a:r>
              <a:rPr lang="it-IT" dirty="0" smtClean="0"/>
              <a:t> </a:t>
            </a:r>
            <a:r>
              <a:rPr lang="it-IT" dirty="0" err="1" smtClean="0"/>
              <a:t>optimal</a:t>
            </a:r>
            <a:r>
              <a:rPr lang="it-IT" dirty="0" smtClean="0"/>
              <a:t> </a:t>
            </a:r>
            <a:r>
              <a:rPr lang="it-IT" dirty="0" err="1" smtClean="0"/>
              <a:t>sequencing</a:t>
            </a:r>
            <a:r>
              <a:rPr lang="it-IT" dirty="0" smtClean="0"/>
              <a:t> output</a:t>
            </a:r>
            <a:endParaRPr lang="en-GB" dirty="0"/>
          </a:p>
        </p:txBody>
      </p:sp>
      <p:grpSp>
        <p:nvGrpSpPr>
          <p:cNvPr id="10" name="Gruppo 9"/>
          <p:cNvGrpSpPr/>
          <p:nvPr/>
        </p:nvGrpSpPr>
        <p:grpSpPr>
          <a:xfrm>
            <a:off x="3848100" y="1600200"/>
            <a:ext cx="2057400" cy="2520000"/>
            <a:chOff x="2905125" y="1676400"/>
            <a:chExt cx="2057400" cy="25200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05125" y="1676400"/>
              <a:ext cx="1893416" cy="2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ttangolo 8"/>
            <p:cNvSpPr/>
            <p:nvPr/>
          </p:nvSpPr>
          <p:spPr>
            <a:xfrm>
              <a:off x="4305300" y="2162175"/>
              <a:ext cx="657225" cy="962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"/>
          <p:cNvSpPr txBox="1"/>
          <p:nvPr/>
        </p:nvSpPr>
        <p:spPr>
          <a:xfrm>
            <a:off x="35496" y="44624"/>
            <a:ext cx="396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clonal amplification – clustering Illumina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2203644" y="4175275"/>
            <a:ext cx="4241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err="1" smtClean="0"/>
              <a:t>modified</a:t>
            </a:r>
            <a:r>
              <a:rPr lang="it-IT" sz="1100" dirty="0" smtClean="0"/>
              <a:t> </a:t>
            </a:r>
            <a:r>
              <a:rPr lang="it-IT" sz="1100" dirty="0" err="1" smtClean="0"/>
              <a:t>from</a:t>
            </a:r>
            <a:r>
              <a:rPr lang="it-IT" sz="1100" dirty="0" smtClean="0"/>
              <a:t> </a:t>
            </a:r>
            <a:r>
              <a:rPr lang="it-IT" sz="1100" dirty="0" err="1" smtClean="0"/>
              <a:t>Mardis</a:t>
            </a:r>
            <a:r>
              <a:rPr lang="it-IT" sz="1100" dirty="0" smtClean="0"/>
              <a:t> 2008 </a:t>
            </a:r>
            <a:r>
              <a:rPr lang="it-IT" sz="1100" dirty="0" err="1" smtClean="0"/>
              <a:t>Annu</a:t>
            </a:r>
            <a:r>
              <a:rPr lang="it-IT" sz="1100" dirty="0" smtClean="0"/>
              <a:t> </a:t>
            </a:r>
            <a:r>
              <a:rPr lang="it-IT" sz="1100" dirty="0" err="1" smtClean="0"/>
              <a:t>Rev</a:t>
            </a:r>
            <a:r>
              <a:rPr lang="it-IT" sz="1100" dirty="0" smtClean="0"/>
              <a:t> </a:t>
            </a:r>
            <a:r>
              <a:rPr lang="it-IT" sz="1100" dirty="0" err="1" smtClean="0"/>
              <a:t>Genomics</a:t>
            </a:r>
            <a:r>
              <a:rPr lang="it-IT" sz="1100" dirty="0" smtClean="0"/>
              <a:t> </a:t>
            </a:r>
            <a:r>
              <a:rPr lang="it-IT" sz="1100" dirty="0" err="1" smtClean="0"/>
              <a:t>Hum</a:t>
            </a:r>
            <a:r>
              <a:rPr lang="it-IT" sz="1100" dirty="0" smtClean="0"/>
              <a:t> </a:t>
            </a:r>
            <a:r>
              <a:rPr lang="it-IT" sz="1100" dirty="0" err="1" smtClean="0"/>
              <a:t>Genet</a:t>
            </a:r>
            <a:r>
              <a:rPr lang="it-IT" sz="1100" dirty="0" smtClean="0"/>
              <a:t> 9:387-402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2166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4602" y="44410"/>
            <a:ext cx="2278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A </a:t>
            </a:r>
            <a:r>
              <a:rPr lang="it-IT" sz="2800" dirty="0" err="1" smtClean="0"/>
              <a:t>few</a:t>
            </a:r>
            <a:r>
              <a:rPr lang="it-IT" sz="2800" dirty="0" smtClean="0"/>
              <a:t> </a:t>
            </a:r>
            <a:r>
              <a:rPr lang="it-IT" sz="2800" dirty="0" err="1" smtClean="0"/>
              <a:t>videos</a:t>
            </a:r>
            <a:r>
              <a:rPr lang="it-IT" sz="2800" dirty="0" smtClean="0"/>
              <a:t>…</a:t>
            </a:r>
            <a:endParaRPr lang="it-IT" sz="2800" dirty="0"/>
          </a:p>
        </p:txBody>
      </p:sp>
      <p:sp>
        <p:nvSpPr>
          <p:cNvPr id="3" name="Rettangolo 2"/>
          <p:cNvSpPr/>
          <p:nvPr/>
        </p:nvSpPr>
        <p:spPr>
          <a:xfrm>
            <a:off x="395536" y="1268760"/>
            <a:ext cx="624644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/>
              <a:t>Illumina</a:t>
            </a:r>
            <a:endParaRPr lang="it-IT" sz="2400" dirty="0" smtClean="0">
              <a:hlinkClick r:id="rId2"/>
            </a:endParaRPr>
          </a:p>
          <a:p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www.youtube.com/watch?v=womKfikWlxM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395536" y="2424370"/>
            <a:ext cx="624644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/>
              <a:t>IonTorrent</a:t>
            </a:r>
            <a:endParaRPr lang="it-IT" sz="2400" dirty="0" smtClean="0"/>
          </a:p>
          <a:p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www.youtube.com/watch?v=ZL7DXFPz8rU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395536" y="3504490"/>
            <a:ext cx="624644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/>
              <a:t>PacBio</a:t>
            </a:r>
            <a:endParaRPr lang="it-IT" sz="2400" dirty="0" smtClean="0"/>
          </a:p>
          <a:p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www.youtube.com/watch?v=NHCJ8PtYCFc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395536" y="4656618"/>
            <a:ext cx="624644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/>
              <a:t>Oxford </a:t>
            </a:r>
            <a:r>
              <a:rPr lang="it-IT" sz="2400" dirty="0" err="1" smtClean="0"/>
              <a:t>Nanopore</a:t>
            </a:r>
            <a:endParaRPr lang="it-IT" sz="2400" dirty="0" smtClean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www.youtube.com/watch?v=3UHw22hBpAk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2425" y="171450"/>
            <a:ext cx="2524125" cy="8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5496" y="44624"/>
            <a:ext cx="267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useful references and links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63309" y="597502"/>
            <a:ext cx="5416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Mardis</a:t>
            </a:r>
            <a:r>
              <a:rPr lang="it-IT" dirty="0" smtClean="0"/>
              <a:t> 2008 </a:t>
            </a:r>
            <a:r>
              <a:rPr lang="it-IT" dirty="0" err="1" smtClean="0"/>
              <a:t>Annu</a:t>
            </a:r>
            <a:r>
              <a:rPr lang="it-IT" dirty="0" smtClean="0"/>
              <a:t> </a:t>
            </a:r>
            <a:r>
              <a:rPr lang="it-IT" dirty="0" err="1" smtClean="0"/>
              <a:t>Rev</a:t>
            </a:r>
            <a:r>
              <a:rPr lang="it-IT" dirty="0" smtClean="0"/>
              <a:t> </a:t>
            </a:r>
            <a:r>
              <a:rPr lang="it-IT" dirty="0" err="1" smtClean="0"/>
              <a:t>Genomics</a:t>
            </a:r>
            <a:r>
              <a:rPr lang="it-IT" dirty="0" smtClean="0"/>
              <a:t> </a:t>
            </a:r>
            <a:r>
              <a:rPr lang="it-IT" dirty="0" err="1" smtClean="0"/>
              <a:t>Hum</a:t>
            </a:r>
            <a:r>
              <a:rPr lang="it-IT" dirty="0" smtClean="0"/>
              <a:t> </a:t>
            </a:r>
            <a:r>
              <a:rPr lang="it-IT" dirty="0" err="1" smtClean="0"/>
              <a:t>Genet</a:t>
            </a:r>
            <a:r>
              <a:rPr lang="it-IT" dirty="0" smtClean="0"/>
              <a:t> 9:387-402</a:t>
            </a:r>
          </a:p>
          <a:p>
            <a:endParaRPr lang="it-IT" dirty="0" smtClean="0"/>
          </a:p>
          <a:p>
            <a:r>
              <a:rPr lang="it-IT" dirty="0" err="1" smtClean="0"/>
              <a:t>Metzker</a:t>
            </a:r>
            <a:r>
              <a:rPr lang="it-IT" dirty="0" smtClean="0"/>
              <a:t> 2010 </a:t>
            </a:r>
            <a:r>
              <a:rPr lang="it-IT" dirty="0" err="1" smtClean="0"/>
              <a:t>Nat</a:t>
            </a:r>
            <a:r>
              <a:rPr lang="it-IT" dirty="0" smtClean="0"/>
              <a:t> </a:t>
            </a:r>
            <a:r>
              <a:rPr lang="it-IT" dirty="0" err="1" smtClean="0"/>
              <a:t>Rev</a:t>
            </a:r>
            <a:r>
              <a:rPr lang="it-IT" dirty="0" smtClean="0"/>
              <a:t> </a:t>
            </a:r>
            <a:r>
              <a:rPr lang="it-IT" dirty="0" err="1" smtClean="0"/>
              <a:t>Genet</a:t>
            </a:r>
            <a:r>
              <a:rPr lang="it-IT" dirty="0" smtClean="0"/>
              <a:t> 11:31-46</a:t>
            </a:r>
          </a:p>
          <a:p>
            <a:endParaRPr lang="it-IT" dirty="0" smtClean="0"/>
          </a:p>
          <a:p>
            <a:r>
              <a:rPr lang="it-IT" dirty="0" smtClean="0"/>
              <a:t>http://seqanswers.com/forums/index.php</a:t>
            </a:r>
          </a:p>
          <a:p>
            <a:endParaRPr lang="it-IT" dirty="0" smtClean="0"/>
          </a:p>
          <a:p>
            <a:endParaRPr lang="en-GB" dirty="0"/>
          </a:p>
        </p:txBody>
      </p:sp>
      <p:pic>
        <p:nvPicPr>
          <p:cNvPr id="1026" name="Picture 2" descr="SEQansw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85" y="2039952"/>
            <a:ext cx="5238750" cy="809626"/>
          </a:xfrm>
          <a:prstGeom prst="rect">
            <a:avLst/>
          </a:prstGeom>
          <a:noFill/>
        </p:spPr>
      </p:pic>
      <p:sp>
        <p:nvSpPr>
          <p:cNvPr id="5" name="CasellaDiTesto 3"/>
          <p:cNvSpPr txBox="1"/>
          <p:nvPr/>
        </p:nvSpPr>
        <p:spPr>
          <a:xfrm>
            <a:off x="6396030" y="5589240"/>
            <a:ext cx="2640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5">
                    <a:lumMod val="75000"/>
                  </a:schemeClr>
                </a:solidFill>
              </a:rPr>
              <a:t>Thanks to:</a:t>
            </a:r>
          </a:p>
          <a:p>
            <a:r>
              <a:rPr lang="it-IT" dirty="0" smtClean="0"/>
              <a:t>Pierpaolo Maisano </a:t>
            </a:r>
            <a:r>
              <a:rPr lang="it-IT" dirty="0" err="1" smtClean="0"/>
              <a:t>Delser</a:t>
            </a:r>
            <a:r>
              <a:rPr lang="it-IT" dirty="0" smtClean="0"/>
              <a:t> </a:t>
            </a:r>
          </a:p>
          <a:p>
            <a:r>
              <a:rPr lang="it-IT" dirty="0" smtClean="0"/>
              <a:t>Rita </a:t>
            </a:r>
            <a:r>
              <a:rPr lang="en-GB" dirty="0" smtClean="0"/>
              <a:t>Neumann </a:t>
            </a:r>
            <a:endParaRPr lang="en-GB" dirty="0"/>
          </a:p>
          <a:p>
            <a:r>
              <a:rPr lang="en-GB" dirty="0" smtClean="0"/>
              <a:t>James Eales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43584" y="2889455"/>
            <a:ext cx="87488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http://www.frontlinegenomics.com/1649/next-generation-sequencing-how-and-why-we-got-here/</a:t>
            </a:r>
            <a:endParaRPr lang="it-IT" dirty="0"/>
          </a:p>
          <a:p>
            <a:endParaRPr lang="it-IT" dirty="0"/>
          </a:p>
          <a:p>
            <a:r>
              <a:rPr lang="it-IT" dirty="0">
                <a:hlinkClick r:id="rId4"/>
              </a:rPr>
              <a:t>http://thewestheimerinstitute.org/pubs/The%20challenges%20of%20sequencing%20by%20synthesis.pdf</a:t>
            </a:r>
            <a:endParaRPr lang="it-IT" dirty="0"/>
          </a:p>
          <a:p>
            <a:endParaRPr lang="it-IT" dirty="0"/>
          </a:p>
          <a:p>
            <a:r>
              <a:rPr lang="it-IT" dirty="0">
                <a:hlinkClick r:id="rId5"/>
              </a:rPr>
              <a:t>http://www.molecularecologist.com/next-gen-fieldguide-2014/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221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" r="20257" b="6118"/>
          <a:stretch/>
        </p:blipFill>
        <p:spPr bwMode="auto">
          <a:xfrm>
            <a:off x="-1501" y="458767"/>
            <a:ext cx="9129135" cy="638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44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/>
          <p:cNvSpPr/>
          <p:nvPr/>
        </p:nvSpPr>
        <p:spPr>
          <a:xfrm>
            <a:off x="5801513" y="4393571"/>
            <a:ext cx="2016224" cy="7920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/>
              <a:t>Data QC</a:t>
            </a:r>
            <a:endParaRPr lang="it-IT" sz="2400" dirty="0"/>
          </a:p>
        </p:txBody>
      </p:sp>
      <p:sp>
        <p:nvSpPr>
          <p:cNvPr id="3" name="Ovale 2"/>
          <p:cNvSpPr/>
          <p:nvPr/>
        </p:nvSpPr>
        <p:spPr>
          <a:xfrm>
            <a:off x="539552" y="3104964"/>
            <a:ext cx="2016224" cy="7920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 smtClean="0"/>
              <a:t>Mapping</a:t>
            </a:r>
            <a:endParaRPr lang="it-IT" sz="2400" dirty="0"/>
          </a:p>
        </p:txBody>
      </p:sp>
      <p:sp>
        <p:nvSpPr>
          <p:cNvPr id="4" name="Ovale 3"/>
          <p:cNvSpPr/>
          <p:nvPr/>
        </p:nvSpPr>
        <p:spPr>
          <a:xfrm>
            <a:off x="885567" y="1532794"/>
            <a:ext cx="2693707" cy="7920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/>
              <a:t>Local </a:t>
            </a:r>
            <a:r>
              <a:rPr lang="it-IT" sz="2400" dirty="0" err="1" smtClean="0"/>
              <a:t>Realignment</a:t>
            </a:r>
            <a:endParaRPr lang="it-IT" sz="2400" dirty="0"/>
          </a:p>
        </p:txBody>
      </p:sp>
      <p:sp>
        <p:nvSpPr>
          <p:cNvPr id="5" name="Ovale 4"/>
          <p:cNvSpPr/>
          <p:nvPr/>
        </p:nvSpPr>
        <p:spPr>
          <a:xfrm>
            <a:off x="3076693" y="2492896"/>
            <a:ext cx="2693707" cy="792088"/>
          </a:xfrm>
          <a:prstGeom prst="ellipse">
            <a:avLst/>
          </a:prstGeom>
          <a:solidFill>
            <a:srgbClr val="99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/>
              <a:t>Base </a:t>
            </a:r>
            <a:r>
              <a:rPr lang="it-IT" sz="2400" dirty="0" err="1" smtClean="0"/>
              <a:t>quality</a:t>
            </a:r>
            <a:r>
              <a:rPr lang="it-IT" sz="2400" dirty="0" smtClean="0"/>
              <a:t> </a:t>
            </a:r>
            <a:r>
              <a:rPr lang="it-IT" sz="2400" dirty="0" err="1" smtClean="0"/>
              <a:t>recalibration</a:t>
            </a:r>
            <a:endParaRPr lang="it-IT" sz="2400" dirty="0"/>
          </a:p>
        </p:txBody>
      </p:sp>
      <p:sp>
        <p:nvSpPr>
          <p:cNvPr id="6" name="Ovale 5"/>
          <p:cNvSpPr/>
          <p:nvPr/>
        </p:nvSpPr>
        <p:spPr>
          <a:xfrm>
            <a:off x="2238333" y="3958703"/>
            <a:ext cx="2693707" cy="7920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/>
              <a:t>Duplicate </a:t>
            </a:r>
            <a:r>
              <a:rPr lang="it-IT" sz="2400" dirty="0" err="1" smtClean="0"/>
              <a:t>removal</a:t>
            </a:r>
            <a:endParaRPr lang="it-IT" sz="2400" dirty="0"/>
          </a:p>
        </p:txBody>
      </p:sp>
      <p:sp>
        <p:nvSpPr>
          <p:cNvPr id="7" name="Ovale 6"/>
          <p:cNvSpPr/>
          <p:nvPr/>
        </p:nvSpPr>
        <p:spPr>
          <a:xfrm>
            <a:off x="5770400" y="3166615"/>
            <a:ext cx="1994926" cy="79208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 smtClean="0"/>
              <a:t>Variant</a:t>
            </a:r>
            <a:r>
              <a:rPr lang="it-IT" sz="2400" dirty="0" smtClean="0"/>
              <a:t> </a:t>
            </a:r>
            <a:r>
              <a:rPr lang="it-IT" sz="2400" dirty="0" err="1" smtClean="0"/>
              <a:t>Calling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9109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/>
          <p:cNvSpPr/>
          <p:nvPr/>
        </p:nvSpPr>
        <p:spPr>
          <a:xfrm>
            <a:off x="3619292" y="188640"/>
            <a:ext cx="2016224" cy="7920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/>
              <a:t>Data QC</a:t>
            </a:r>
            <a:endParaRPr lang="it-IT" sz="2400" dirty="0"/>
          </a:p>
        </p:txBody>
      </p:sp>
      <p:sp>
        <p:nvSpPr>
          <p:cNvPr id="3" name="Ovale 2"/>
          <p:cNvSpPr/>
          <p:nvPr/>
        </p:nvSpPr>
        <p:spPr>
          <a:xfrm>
            <a:off x="3619292" y="1312561"/>
            <a:ext cx="2016224" cy="7920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 smtClean="0"/>
              <a:t>Mapping</a:t>
            </a:r>
            <a:endParaRPr lang="it-IT" sz="2400" dirty="0"/>
          </a:p>
        </p:txBody>
      </p:sp>
      <p:sp>
        <p:nvSpPr>
          <p:cNvPr id="4" name="Ovale 3"/>
          <p:cNvSpPr/>
          <p:nvPr/>
        </p:nvSpPr>
        <p:spPr>
          <a:xfrm>
            <a:off x="3280550" y="2436482"/>
            <a:ext cx="2693707" cy="7920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/>
              <a:t>Local </a:t>
            </a:r>
            <a:r>
              <a:rPr lang="it-IT" sz="2400" dirty="0" err="1" smtClean="0"/>
              <a:t>Realignment</a:t>
            </a:r>
            <a:endParaRPr lang="it-IT" sz="2400" dirty="0"/>
          </a:p>
        </p:txBody>
      </p:sp>
      <p:sp>
        <p:nvSpPr>
          <p:cNvPr id="5" name="Ovale 4"/>
          <p:cNvSpPr/>
          <p:nvPr/>
        </p:nvSpPr>
        <p:spPr>
          <a:xfrm>
            <a:off x="3280549" y="3560403"/>
            <a:ext cx="2693707" cy="792088"/>
          </a:xfrm>
          <a:prstGeom prst="ellipse">
            <a:avLst/>
          </a:prstGeom>
          <a:solidFill>
            <a:srgbClr val="99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/>
              <a:t>Base </a:t>
            </a:r>
            <a:r>
              <a:rPr lang="it-IT" sz="2400" dirty="0" err="1" smtClean="0"/>
              <a:t>quality</a:t>
            </a:r>
            <a:r>
              <a:rPr lang="it-IT" sz="2400" dirty="0" smtClean="0"/>
              <a:t> </a:t>
            </a:r>
            <a:r>
              <a:rPr lang="it-IT" sz="2400" dirty="0" err="1" smtClean="0"/>
              <a:t>recalibration</a:t>
            </a:r>
            <a:endParaRPr lang="it-IT" sz="2400" dirty="0"/>
          </a:p>
        </p:txBody>
      </p:sp>
      <p:sp>
        <p:nvSpPr>
          <p:cNvPr id="6" name="Ovale 5"/>
          <p:cNvSpPr/>
          <p:nvPr/>
        </p:nvSpPr>
        <p:spPr>
          <a:xfrm>
            <a:off x="3280548" y="4684324"/>
            <a:ext cx="2693707" cy="7920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/>
              <a:t>Duplicate </a:t>
            </a:r>
            <a:r>
              <a:rPr lang="it-IT" sz="2400" dirty="0" err="1" smtClean="0"/>
              <a:t>removal</a:t>
            </a:r>
            <a:endParaRPr lang="it-IT" sz="2400" dirty="0"/>
          </a:p>
        </p:txBody>
      </p:sp>
      <p:sp>
        <p:nvSpPr>
          <p:cNvPr id="7" name="Ovale 6"/>
          <p:cNvSpPr/>
          <p:nvPr/>
        </p:nvSpPr>
        <p:spPr>
          <a:xfrm>
            <a:off x="3629938" y="5808244"/>
            <a:ext cx="1994926" cy="79208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 smtClean="0"/>
              <a:t>Variant</a:t>
            </a:r>
            <a:r>
              <a:rPr lang="it-IT" sz="2400" dirty="0" smtClean="0"/>
              <a:t> </a:t>
            </a:r>
            <a:r>
              <a:rPr lang="it-IT" sz="2400" dirty="0" err="1" smtClean="0"/>
              <a:t>Calling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05861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7" name="Picture 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5" r="18789"/>
          <a:stretch/>
        </p:blipFill>
        <p:spPr bwMode="auto">
          <a:xfrm>
            <a:off x="4937432" y="3874042"/>
            <a:ext cx="1146735" cy="1315153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3" t="13060" r="26117" b="20614"/>
          <a:stretch/>
        </p:blipFill>
        <p:spPr bwMode="auto">
          <a:xfrm>
            <a:off x="3992645" y="5392800"/>
            <a:ext cx="1083411" cy="926736"/>
          </a:xfrm>
          <a:prstGeom prst="rect">
            <a:avLst/>
          </a:prstGeom>
          <a:noFill/>
          <a:ln w="25400">
            <a:solidFill>
              <a:srgbClr val="99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07504" y="3285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Sequencers</a:t>
            </a:r>
            <a:r>
              <a:rPr lang="it-IT" sz="2000" dirty="0" smtClean="0"/>
              <a:t>: </a:t>
            </a:r>
            <a:r>
              <a:rPr lang="it-IT" sz="2000" dirty="0" err="1" smtClean="0"/>
              <a:t>size</a:t>
            </a:r>
            <a:r>
              <a:rPr lang="it-IT" sz="2000" dirty="0" smtClean="0"/>
              <a:t> and output</a:t>
            </a:r>
            <a:endParaRPr lang="it-IT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0" y="2074647"/>
            <a:ext cx="1229741" cy="92230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351083"/>
            <a:ext cx="1031072" cy="977510"/>
          </a:xfrm>
          <a:prstGeom prst="rect">
            <a:avLst/>
          </a:prstGeom>
          <a:noFill/>
          <a:ln w="25400">
            <a:solidFill>
              <a:srgbClr val="99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291715"/>
            <a:ext cx="1356807" cy="101760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982950"/>
            <a:ext cx="1496185" cy="1141030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1" name="Picture 9" descr="http://www.juntadeandalucia.es/fundacionprogresoysalud/gbpa/sites/default/files/images/contenido/machine_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27" y="1941397"/>
            <a:ext cx="1339933" cy="122413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ttore 2 10"/>
          <p:cNvCxnSpPr/>
          <p:nvPr/>
        </p:nvCxnSpPr>
        <p:spPr>
          <a:xfrm flipV="1">
            <a:off x="323528" y="980728"/>
            <a:ext cx="0" cy="54006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>
            <a:off x="323528" y="6381328"/>
            <a:ext cx="854286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389931" y="6525344"/>
            <a:ext cx="2808312" cy="23029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b="1" dirty="0" smtClean="0">
                <a:solidFill>
                  <a:schemeClr val="tx1"/>
                </a:solidFill>
              </a:rPr>
              <a:t>Mb</a:t>
            </a:r>
            <a:endParaRPr lang="it-IT" sz="2000" b="1" dirty="0">
              <a:solidFill>
                <a:schemeClr val="tx1"/>
              </a:solidFill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3131840" y="6525344"/>
            <a:ext cx="2808312" cy="23029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7030A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b="1" dirty="0" err="1" smtClean="0">
                <a:solidFill>
                  <a:schemeClr val="tx1"/>
                </a:solidFill>
              </a:rPr>
              <a:t>Gb</a:t>
            </a:r>
            <a:endParaRPr lang="it-IT" sz="2000" b="1" dirty="0">
              <a:solidFill>
                <a:schemeClr val="tx1"/>
              </a:solidFill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5940152" y="6525344"/>
            <a:ext cx="2808312" cy="23029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000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b="1" dirty="0" err="1" smtClean="0">
                <a:solidFill>
                  <a:schemeClr val="tx1"/>
                </a:solidFill>
              </a:rPr>
              <a:t>Tb</a:t>
            </a:r>
            <a:endParaRPr lang="it-IT" sz="2000" b="1" dirty="0">
              <a:solidFill>
                <a:schemeClr val="tx1"/>
              </a:solidFill>
            </a:endParaRPr>
          </a:p>
        </p:txBody>
      </p:sp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972" y="4254384"/>
            <a:ext cx="1309549" cy="87371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0" name="Connettore 1 19"/>
          <p:cNvCxnSpPr/>
          <p:nvPr/>
        </p:nvCxnSpPr>
        <p:spPr>
          <a:xfrm>
            <a:off x="205600" y="3225970"/>
            <a:ext cx="8758888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/>
          <p:cNvCxnSpPr/>
          <p:nvPr/>
        </p:nvCxnSpPr>
        <p:spPr>
          <a:xfrm>
            <a:off x="205600" y="1196752"/>
            <a:ext cx="8758888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 rot="16200000">
            <a:off x="-242813" y="488825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bench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 rot="16200000">
            <a:off x="-130928" y="211384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unit</a:t>
            </a:r>
            <a:endParaRPr lang="it-IT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323528" y="1763524"/>
            <a:ext cx="1182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Roche 454 GS</a:t>
            </a:r>
            <a:endParaRPr lang="it-IT" sz="1400" dirty="0"/>
          </a:p>
        </p:txBody>
      </p:sp>
      <p:sp>
        <p:nvSpPr>
          <p:cNvPr id="39" name="CasellaDiTesto 38"/>
          <p:cNvSpPr txBox="1"/>
          <p:nvPr/>
        </p:nvSpPr>
        <p:spPr>
          <a:xfrm>
            <a:off x="1547664" y="1628800"/>
            <a:ext cx="156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Roche 454 GS FLX+</a:t>
            </a:r>
            <a:endParaRPr lang="it-IT" sz="1400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527138" y="5013176"/>
            <a:ext cx="166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Roche 454 GS Junior</a:t>
            </a:r>
            <a:endParaRPr lang="it-IT" sz="1400" dirty="0"/>
          </a:p>
        </p:txBody>
      </p:sp>
      <p:sp>
        <p:nvSpPr>
          <p:cNvPr id="41" name="CasellaDiTesto 40"/>
          <p:cNvSpPr txBox="1"/>
          <p:nvPr/>
        </p:nvSpPr>
        <p:spPr>
          <a:xfrm>
            <a:off x="3074737" y="5090692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Ion</a:t>
            </a:r>
            <a:r>
              <a:rPr lang="it-IT" sz="1400" dirty="0" smtClean="0"/>
              <a:t> PGM</a:t>
            </a:r>
            <a:endParaRPr lang="it-IT" sz="1400" dirty="0"/>
          </a:p>
        </p:txBody>
      </p:sp>
      <p:sp>
        <p:nvSpPr>
          <p:cNvPr id="42" name="CasellaDiTesto 41"/>
          <p:cNvSpPr txBox="1"/>
          <p:nvPr/>
        </p:nvSpPr>
        <p:spPr>
          <a:xfrm>
            <a:off x="3992645" y="5090692"/>
            <a:ext cx="954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Ion</a:t>
            </a:r>
            <a:r>
              <a:rPr lang="it-IT" sz="1400" dirty="0" smtClean="0"/>
              <a:t> Proton</a:t>
            </a:r>
            <a:endParaRPr lang="it-IT" sz="1400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3275856" y="1681063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Illumina GA</a:t>
            </a:r>
            <a:endParaRPr lang="it-IT" sz="1400" dirty="0"/>
          </a:p>
        </p:txBody>
      </p:sp>
      <p:sp>
        <p:nvSpPr>
          <p:cNvPr id="44" name="CasellaDiTesto 43"/>
          <p:cNvSpPr txBox="1"/>
          <p:nvPr/>
        </p:nvSpPr>
        <p:spPr>
          <a:xfrm>
            <a:off x="3478012" y="3946607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Illumina </a:t>
            </a:r>
            <a:r>
              <a:rPr lang="it-IT" sz="1400" dirty="0" err="1" smtClean="0"/>
              <a:t>MiSeq</a:t>
            </a:r>
            <a:endParaRPr lang="it-IT" sz="1400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4821058" y="3573016"/>
            <a:ext cx="1421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Illumina </a:t>
            </a:r>
            <a:r>
              <a:rPr lang="it-IT" sz="1400" dirty="0" err="1" smtClean="0"/>
              <a:t>NextSeq</a:t>
            </a:r>
            <a:endParaRPr lang="it-IT" sz="1400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6148704" y="1652628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Illumina </a:t>
            </a:r>
            <a:r>
              <a:rPr lang="it-IT" sz="1400" dirty="0" err="1" smtClean="0"/>
              <a:t>HiSeq</a:t>
            </a:r>
            <a:endParaRPr lang="it-IT" sz="1400" dirty="0"/>
          </a:p>
        </p:txBody>
      </p:sp>
      <p:pic>
        <p:nvPicPr>
          <p:cNvPr id="3093" name="Picture 21" descr="http://assets.illumina.com/content/dam/illumina-marketing/images/systems/hiseq-3000-4000-large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5" r="4220"/>
          <a:stretch/>
        </p:blipFill>
        <p:spPr bwMode="auto">
          <a:xfrm>
            <a:off x="5975938" y="1936578"/>
            <a:ext cx="1525601" cy="1228956"/>
          </a:xfrm>
          <a:prstGeom prst="rect">
            <a:avLst/>
          </a:prstGeom>
          <a:noFill/>
          <a:ln w="254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sellaDiTesto 48"/>
          <p:cNvSpPr txBox="1"/>
          <p:nvPr/>
        </p:nvSpPr>
        <p:spPr>
          <a:xfrm>
            <a:off x="7615090" y="207824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Illumina </a:t>
            </a:r>
            <a:r>
              <a:rPr lang="it-IT" sz="1400" dirty="0" err="1" smtClean="0"/>
              <a:t>HiSeq</a:t>
            </a:r>
            <a:r>
              <a:rPr lang="it-IT" sz="1400" dirty="0" smtClean="0"/>
              <a:t> X</a:t>
            </a:r>
            <a:endParaRPr lang="it-IT" sz="1400" dirty="0"/>
          </a:p>
        </p:txBody>
      </p:sp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2343755"/>
            <a:ext cx="1476516" cy="461001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4" name="CasellaDiTesto 53"/>
          <p:cNvSpPr txBox="1"/>
          <p:nvPr/>
        </p:nvSpPr>
        <p:spPr>
          <a:xfrm>
            <a:off x="6359041" y="4831992"/>
            <a:ext cx="2739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Illumina </a:t>
            </a:r>
            <a:r>
              <a:rPr lang="it-IT" dirty="0" err="1" smtClean="0"/>
              <a:t>offers</a:t>
            </a:r>
            <a:r>
              <a:rPr lang="it-IT" dirty="0" smtClean="0"/>
              <a:t>:</a:t>
            </a:r>
          </a:p>
          <a:p>
            <a:r>
              <a:rPr lang="it-IT" dirty="0" err="1" smtClean="0"/>
              <a:t>highest</a:t>
            </a:r>
            <a:r>
              <a:rPr lang="it-IT" dirty="0" smtClean="0"/>
              <a:t> </a:t>
            </a:r>
            <a:r>
              <a:rPr lang="it-IT" dirty="0" err="1" smtClean="0"/>
              <a:t>throughput</a:t>
            </a:r>
            <a:r>
              <a:rPr lang="it-IT" dirty="0" smtClean="0"/>
              <a:t> per </a:t>
            </a:r>
            <a:r>
              <a:rPr lang="it-IT" dirty="0" err="1" smtClean="0"/>
              <a:t>run</a:t>
            </a:r>
            <a:endParaRPr lang="it-IT" dirty="0" smtClean="0"/>
          </a:p>
          <a:p>
            <a:r>
              <a:rPr lang="it-IT" dirty="0" err="1" smtClean="0"/>
              <a:t>lowest</a:t>
            </a:r>
            <a:r>
              <a:rPr lang="it-IT" dirty="0" smtClean="0"/>
              <a:t> per-base </a:t>
            </a:r>
            <a:r>
              <a:rPr lang="it-IT" dirty="0" err="1" smtClean="0"/>
              <a:t>cost</a:t>
            </a:r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IonTorrent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fastest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609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2" grpId="0"/>
      <p:bldP spid="44" grpId="0"/>
      <p:bldP spid="45" grpId="0"/>
      <p:bldP spid="46" grpId="0"/>
      <p:bldP spid="49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>
          <a:xfrm>
            <a:off x="248717" y="5241549"/>
            <a:ext cx="8070501" cy="332656"/>
          </a:xfrm>
          <a:prstGeom prst="rect">
            <a:avLst/>
          </a:prstGeom>
          <a:gradFill flip="none" rotWithShape="1">
            <a:gsLst>
              <a:gs pos="0">
                <a:srgbClr val="CC99FF"/>
              </a:gs>
              <a:gs pos="100000">
                <a:srgbClr val="9900CC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sz="2000" b="1" dirty="0">
              <a:solidFill>
                <a:schemeClr val="tx1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07504" y="3285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Sequencers</a:t>
            </a:r>
            <a:r>
              <a:rPr lang="it-IT" sz="2000" dirty="0" smtClean="0"/>
              <a:t>: </a:t>
            </a:r>
            <a:r>
              <a:rPr lang="it-IT" sz="2000" dirty="0" err="1" smtClean="0"/>
              <a:t>read</a:t>
            </a:r>
            <a:r>
              <a:rPr lang="it-IT" sz="2000" dirty="0" smtClean="0"/>
              <a:t> </a:t>
            </a:r>
            <a:r>
              <a:rPr lang="it-IT" sz="2000" dirty="0" err="1" smtClean="0"/>
              <a:t>length</a:t>
            </a:r>
            <a:endParaRPr lang="it-IT" sz="2000" dirty="0"/>
          </a:p>
        </p:txBody>
      </p:sp>
      <p:cxnSp>
        <p:nvCxnSpPr>
          <p:cNvPr id="6" name="Connettore 2 5"/>
          <p:cNvCxnSpPr/>
          <p:nvPr/>
        </p:nvCxnSpPr>
        <p:spPr>
          <a:xfrm>
            <a:off x="107504" y="5128099"/>
            <a:ext cx="854286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467544" y="5215323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250-300bp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928523" y="521532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400bp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5019000" y="521532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1kb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12" name="Picture 9" descr="http://www.juntadeandalucia.es/fundacionprogresoysalud/gbpa/sites/default/files/images/contenido/machine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31" y="3759947"/>
            <a:ext cx="133993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4499992" y="3447350"/>
            <a:ext cx="156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Roche 454 GS FLX+</a:t>
            </a:r>
            <a:endParaRPr lang="it-IT" sz="140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48559" y="3792062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Illumina </a:t>
            </a:r>
            <a:r>
              <a:rPr lang="it-IT" sz="1400" dirty="0" err="1" smtClean="0"/>
              <a:t>MiSeq</a:t>
            </a:r>
            <a:endParaRPr lang="it-IT" sz="14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394754" y="3508112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Illumina </a:t>
            </a:r>
            <a:r>
              <a:rPr lang="it-IT" sz="1400" dirty="0" err="1" smtClean="0"/>
              <a:t>HiSeq</a:t>
            </a:r>
            <a:endParaRPr lang="it-IT" sz="1400" dirty="0"/>
          </a:p>
        </p:txBody>
      </p:sp>
      <p:pic>
        <p:nvPicPr>
          <p:cNvPr id="17" name="Picture 21" descr="http://assets.illumina.com/content/dam/illumina-marketing/images/systems/hiseq-3000-4000-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5" r="4220"/>
          <a:stretch/>
        </p:blipFill>
        <p:spPr bwMode="auto">
          <a:xfrm>
            <a:off x="1318207" y="3792062"/>
            <a:ext cx="1525601" cy="122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9" y="4099839"/>
            <a:ext cx="1309549" cy="87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164" y="1815731"/>
            <a:ext cx="2221463" cy="139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11" y="1939866"/>
            <a:ext cx="1031072" cy="97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asellaDiTesto 19"/>
          <p:cNvSpPr txBox="1"/>
          <p:nvPr/>
        </p:nvSpPr>
        <p:spPr>
          <a:xfrm>
            <a:off x="2548124" y="1700808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Ion</a:t>
            </a:r>
            <a:r>
              <a:rPr lang="it-IT" sz="1400" dirty="0" smtClean="0"/>
              <a:t> PGM</a:t>
            </a:r>
            <a:endParaRPr lang="it-IT" sz="1400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3466032" y="1700808"/>
            <a:ext cx="954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Ion</a:t>
            </a:r>
            <a:r>
              <a:rPr lang="it-IT" sz="1400" dirty="0" smtClean="0"/>
              <a:t> Proton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82532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>
          <a:xfrm>
            <a:off x="248717" y="5846706"/>
            <a:ext cx="8070501" cy="332656"/>
          </a:xfrm>
          <a:prstGeom prst="rect">
            <a:avLst/>
          </a:prstGeom>
          <a:gradFill flip="none" rotWithShape="1">
            <a:gsLst>
              <a:gs pos="0">
                <a:srgbClr val="CC99FF"/>
              </a:gs>
              <a:gs pos="100000">
                <a:srgbClr val="9900CC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573118"/>
              </p:ext>
            </p:extLst>
          </p:nvPr>
        </p:nvGraphicFramePr>
        <p:xfrm>
          <a:off x="107504" y="1397000"/>
          <a:ext cx="576063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4294"/>
                <a:gridCol w="1080120"/>
                <a:gridCol w="2016224"/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 err="1" smtClean="0">
                          <a:solidFill>
                            <a:srgbClr val="00B0F0"/>
                          </a:solidFill>
                        </a:rPr>
                        <a:t>platform</a:t>
                      </a:r>
                      <a:endParaRPr lang="it-IT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# </a:t>
                      </a:r>
                      <a:r>
                        <a:rPr lang="it-IT" b="1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reads</a:t>
                      </a:r>
                      <a:endParaRPr lang="it-IT" b="1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max</a:t>
                      </a:r>
                      <a:r>
                        <a:rPr lang="it-IT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it-IT" b="1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read</a:t>
                      </a:r>
                      <a:r>
                        <a:rPr lang="it-IT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it-IT" b="1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length</a:t>
                      </a:r>
                      <a:endParaRPr lang="it-IT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Roche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200K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110bp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Illumina</a:t>
                      </a:r>
                      <a:r>
                        <a:rPr lang="it-IT" baseline="0" dirty="0" smtClean="0"/>
                        <a:t> (</a:t>
                      </a:r>
                      <a:r>
                        <a:rPr lang="it-IT" baseline="0" dirty="0" err="1" smtClean="0"/>
                        <a:t>Solexa</a:t>
                      </a:r>
                      <a:r>
                        <a:rPr lang="it-IT" baseline="0" dirty="0" smtClean="0"/>
                        <a:t>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30M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35bp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ABI </a:t>
                      </a:r>
                      <a:r>
                        <a:rPr lang="it-IT" dirty="0" err="1" smtClean="0"/>
                        <a:t>SOLiD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100M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35bp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IonTorrent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3M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100bp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Pacific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baseline="0" dirty="0" err="1" smtClean="0"/>
                        <a:t>Biosciences</a:t>
                      </a:r>
                      <a:endParaRPr lang="it-IT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5K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up to 4kb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719486"/>
              </p:ext>
            </p:extLst>
          </p:nvPr>
        </p:nvGraphicFramePr>
        <p:xfrm>
          <a:off x="5724128" y="1393858"/>
          <a:ext cx="3600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8"/>
                <a:gridCol w="2088232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baseline="0" dirty="0" smtClean="0">
                          <a:solidFill>
                            <a:srgbClr val="00B0F0"/>
                          </a:solidFill>
                        </a:rPr>
                        <a:t># </a:t>
                      </a:r>
                      <a:r>
                        <a:rPr lang="it-IT" b="1" baseline="0" dirty="0" err="1" smtClean="0">
                          <a:solidFill>
                            <a:srgbClr val="00B0F0"/>
                          </a:solidFill>
                        </a:rPr>
                        <a:t>reads</a:t>
                      </a:r>
                      <a:endParaRPr lang="it-IT" b="1" baseline="0" dirty="0" smtClean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 smtClean="0">
                          <a:solidFill>
                            <a:srgbClr val="00B0F0"/>
                          </a:solidFill>
                        </a:rPr>
                        <a:t>max</a:t>
                      </a:r>
                      <a:r>
                        <a:rPr lang="it-IT" b="1" dirty="0" smtClean="0">
                          <a:solidFill>
                            <a:srgbClr val="00B0F0"/>
                          </a:solidFill>
                        </a:rPr>
                        <a:t> </a:t>
                      </a:r>
                      <a:r>
                        <a:rPr lang="it-IT" b="1" dirty="0" err="1" smtClean="0">
                          <a:solidFill>
                            <a:srgbClr val="00B0F0"/>
                          </a:solidFill>
                        </a:rPr>
                        <a:t>read</a:t>
                      </a:r>
                      <a:r>
                        <a:rPr lang="it-IT" b="1" dirty="0" smtClean="0">
                          <a:solidFill>
                            <a:srgbClr val="00B0F0"/>
                          </a:solidFill>
                        </a:rPr>
                        <a:t> </a:t>
                      </a:r>
                      <a:r>
                        <a:rPr lang="it-IT" b="1" dirty="0" err="1" smtClean="0">
                          <a:solidFill>
                            <a:srgbClr val="00B0F0"/>
                          </a:solidFill>
                        </a:rPr>
                        <a:t>length</a:t>
                      </a:r>
                      <a:endParaRPr lang="it-IT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it-IT" dirty="0" err="1" smtClean="0"/>
                        <a:t>will</a:t>
                      </a:r>
                      <a:r>
                        <a:rPr lang="it-IT" dirty="0" smtClean="0"/>
                        <a:t> be </a:t>
                      </a:r>
                      <a:r>
                        <a:rPr lang="it-IT" dirty="0" err="1" smtClean="0"/>
                        <a:t>discontinued</a:t>
                      </a:r>
                      <a:r>
                        <a:rPr lang="it-IT" dirty="0" smtClean="0"/>
                        <a:t> in 2016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5BN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300bp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it-IT" dirty="0" err="1" smtClean="0"/>
                        <a:t>will</a:t>
                      </a:r>
                      <a:r>
                        <a:rPr lang="it-IT" dirty="0" smtClean="0"/>
                        <a:t> be/</a:t>
                      </a:r>
                      <a:r>
                        <a:rPr lang="it-IT" dirty="0" err="1" smtClean="0"/>
                        <a:t>is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discontinued</a:t>
                      </a:r>
                      <a:r>
                        <a:rPr lang="it-IT" dirty="0" smtClean="0"/>
                        <a:t>…?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80M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400bp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50K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up to 20kb</a:t>
                      </a:r>
                      <a:endParaRPr lang="it-IT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asellaDiTesto 3"/>
          <p:cNvSpPr txBox="1"/>
          <p:nvPr/>
        </p:nvSpPr>
        <p:spPr>
          <a:xfrm>
            <a:off x="107504" y="3285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Sequencers</a:t>
            </a:r>
            <a:r>
              <a:rPr lang="it-IT" sz="2000" dirty="0" smtClean="0"/>
              <a:t>: </a:t>
            </a:r>
            <a:r>
              <a:rPr lang="it-IT" sz="2000" dirty="0" err="1" smtClean="0"/>
              <a:t>how</a:t>
            </a:r>
            <a:r>
              <a:rPr lang="it-IT" sz="2000" dirty="0" smtClean="0"/>
              <a:t> </a:t>
            </a:r>
            <a:r>
              <a:rPr lang="it-IT" sz="2000" dirty="0" err="1" smtClean="0"/>
              <a:t>they</a:t>
            </a:r>
            <a:r>
              <a:rPr lang="it-IT" sz="2000" dirty="0" smtClean="0"/>
              <a:t> are</a:t>
            </a:r>
            <a:endParaRPr lang="it-IT" sz="2000" dirty="0"/>
          </a:p>
        </p:txBody>
      </p:sp>
      <p:cxnSp>
        <p:nvCxnSpPr>
          <p:cNvPr id="6" name="Connettore 2 5"/>
          <p:cNvCxnSpPr/>
          <p:nvPr/>
        </p:nvCxnSpPr>
        <p:spPr>
          <a:xfrm>
            <a:off x="107504" y="5733256"/>
            <a:ext cx="854286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467544" y="58204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250-300bp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280451" y="582048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400bp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283968" y="582048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1kb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780595" y="58204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&gt;10kb</a:t>
            </a:r>
            <a:endParaRPr lang="it-I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11" y="4144808"/>
            <a:ext cx="1704605" cy="96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asellaDiTesto 22"/>
          <p:cNvSpPr txBox="1"/>
          <p:nvPr/>
        </p:nvSpPr>
        <p:spPr>
          <a:xfrm>
            <a:off x="6534273" y="4849415"/>
            <a:ext cx="669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PacBio</a:t>
            </a:r>
            <a:endParaRPr lang="it-IT" sz="14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291" y="5220894"/>
            <a:ext cx="1410325" cy="93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CasellaDiTesto 24"/>
          <p:cNvSpPr txBox="1"/>
          <p:nvPr/>
        </p:nvSpPr>
        <p:spPr>
          <a:xfrm>
            <a:off x="5246411" y="6145559"/>
            <a:ext cx="156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Nanopore</a:t>
            </a:r>
            <a:r>
              <a:rPr lang="it-IT" sz="1400" dirty="0"/>
              <a:t> </a:t>
            </a:r>
            <a:r>
              <a:rPr lang="it-IT" sz="1400" dirty="0" err="1" smtClean="0"/>
              <a:t>MinION</a:t>
            </a:r>
            <a:endParaRPr lang="it-IT" sz="1400" dirty="0"/>
          </a:p>
        </p:txBody>
      </p:sp>
      <p:grpSp>
        <p:nvGrpSpPr>
          <p:cNvPr id="5" name="Gruppo 4"/>
          <p:cNvGrpSpPr/>
          <p:nvPr/>
        </p:nvGrpSpPr>
        <p:grpSpPr>
          <a:xfrm>
            <a:off x="154054" y="4272339"/>
            <a:ext cx="6626112" cy="2540563"/>
            <a:chOff x="154054" y="4272339"/>
            <a:chExt cx="6626112" cy="2540563"/>
          </a:xfrm>
        </p:grpSpPr>
        <p:pic>
          <p:nvPicPr>
            <p:cNvPr id="18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6333" y="4361477"/>
              <a:ext cx="1723036" cy="108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ttangolo 10"/>
            <p:cNvSpPr/>
            <p:nvPr/>
          </p:nvSpPr>
          <p:spPr>
            <a:xfrm>
              <a:off x="263583" y="6546778"/>
              <a:ext cx="6259733" cy="258018"/>
            </a:xfrm>
            <a:prstGeom prst="rect">
              <a:avLst/>
            </a:prstGeom>
            <a:gradFill flip="none" rotWithShape="1">
              <a:gsLst>
                <a:gs pos="0">
                  <a:srgbClr val="CC99FF"/>
                </a:gs>
                <a:gs pos="100000">
                  <a:srgbClr val="9900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Connettore 2 5"/>
            <p:cNvCxnSpPr/>
            <p:nvPr/>
          </p:nvCxnSpPr>
          <p:spPr>
            <a:xfrm>
              <a:off x="154054" y="6458783"/>
              <a:ext cx="6626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asellaDiTesto 6"/>
            <p:cNvSpPr txBox="1"/>
            <p:nvPr/>
          </p:nvSpPr>
          <p:spPr>
            <a:xfrm>
              <a:off x="433312" y="6526437"/>
              <a:ext cx="931510" cy="286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250-300bp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2342124" y="6526437"/>
              <a:ext cx="604512" cy="286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400bp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CasellaDiTesto 8"/>
            <p:cNvSpPr txBox="1"/>
            <p:nvPr/>
          </p:nvSpPr>
          <p:spPr>
            <a:xfrm>
              <a:off x="3963564" y="6526437"/>
              <a:ext cx="415524" cy="286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>
                  <a:solidFill>
                    <a:schemeClr val="bg1"/>
                  </a:solidFill>
                </a:rPr>
                <a:t>1kb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9" descr="http://www.juntadeandalucia.es/fundacionprogresoysalud/gbpa/sites/default/files/images/contenido/machine_4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052" y="5397602"/>
              <a:ext cx="1039294" cy="949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asellaDiTesto 12"/>
            <p:cNvSpPr txBox="1"/>
            <p:nvPr/>
          </p:nvSpPr>
          <p:spPr>
            <a:xfrm>
              <a:off x="3561005" y="5155142"/>
              <a:ext cx="1212156" cy="238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smtClean="0"/>
                <a:t>Roche 454 GS FLX+</a:t>
              </a:r>
              <a:endParaRPr lang="it-IT" sz="1400" dirty="0"/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235895" y="5183614"/>
              <a:ext cx="8572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smtClean="0"/>
                <a:t>Illumina </a:t>
              </a:r>
            </a:p>
            <a:p>
              <a:pPr algn="ctr"/>
              <a:r>
                <a:rPr lang="it-IT" sz="1400" dirty="0" err="1" smtClean="0"/>
                <a:t>MiSeq</a:t>
              </a:r>
              <a:endParaRPr lang="it-IT" sz="1400" dirty="0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1152485" y="5202270"/>
              <a:ext cx="956377" cy="238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smtClean="0"/>
                <a:t>Illumina </a:t>
              </a:r>
              <a:r>
                <a:rPr lang="it-IT" sz="1400" dirty="0" err="1" smtClean="0"/>
                <a:t>HiSeq</a:t>
              </a:r>
              <a:endParaRPr lang="it-IT" sz="1400" dirty="0"/>
            </a:p>
          </p:txBody>
        </p:sp>
        <p:pic>
          <p:nvPicPr>
            <p:cNvPr id="17" name="Picture 21" descr="http://assets.illumina.com/content/dam/illumina-marketing/images/systems/hiseq-3000-4000-large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75" r="4220"/>
            <a:stretch/>
          </p:blipFill>
          <p:spPr bwMode="auto">
            <a:xfrm>
              <a:off x="1093113" y="5422511"/>
              <a:ext cx="1183304" cy="953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04" y="5661232"/>
              <a:ext cx="1015727" cy="677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663" y="4457760"/>
              <a:ext cx="799732" cy="758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CasellaDiTesto 19"/>
            <p:cNvSpPr txBox="1"/>
            <p:nvPr/>
          </p:nvSpPr>
          <p:spPr>
            <a:xfrm>
              <a:off x="2047075" y="4272339"/>
              <a:ext cx="635595" cy="238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 smtClean="0"/>
                <a:t>Ion</a:t>
              </a:r>
              <a:r>
                <a:rPr lang="it-IT" sz="1400" dirty="0" smtClean="0"/>
                <a:t> PGM</a:t>
              </a:r>
              <a:endParaRPr lang="it-IT" sz="1400" dirty="0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2759033" y="4272339"/>
              <a:ext cx="740185" cy="238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 smtClean="0"/>
                <a:t>Ion</a:t>
              </a:r>
              <a:r>
                <a:rPr lang="it-IT" sz="1400" dirty="0" smtClean="0"/>
                <a:t> Proton</a:t>
              </a:r>
              <a:endParaRPr lang="it-IT" sz="1400" dirty="0"/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5329912" y="6537200"/>
            <a:ext cx="595808" cy="286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&gt;10kb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107504" y="3285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Sequencers</a:t>
            </a:r>
            <a:r>
              <a:rPr lang="it-IT" sz="2000" dirty="0" smtClean="0"/>
              <a:t>: the real-time generation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7" y="499047"/>
            <a:ext cx="304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7" y="2117364"/>
            <a:ext cx="3049200" cy="132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asellaDiTesto 28"/>
          <p:cNvSpPr txBox="1"/>
          <p:nvPr/>
        </p:nvSpPr>
        <p:spPr>
          <a:xfrm>
            <a:off x="263583" y="3391331"/>
            <a:ext cx="306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Pacific </a:t>
            </a:r>
            <a:r>
              <a:rPr lang="it-IT" sz="1400" dirty="0" err="1" smtClean="0"/>
              <a:t>Biosciences</a:t>
            </a:r>
            <a:r>
              <a:rPr lang="it-IT" sz="1400" dirty="0" smtClean="0"/>
              <a:t> (</a:t>
            </a:r>
            <a:r>
              <a:rPr lang="it-IT" sz="1400" dirty="0" err="1" smtClean="0"/>
              <a:t>PacBio</a:t>
            </a:r>
            <a:r>
              <a:rPr lang="it-IT" sz="1400" dirty="0" smtClean="0"/>
              <a:t>) - 2010</a:t>
            </a:r>
            <a:endParaRPr lang="it-IT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40" y="836712"/>
            <a:ext cx="3810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CasellaDiTesto 30"/>
          <p:cNvSpPr txBox="1"/>
          <p:nvPr/>
        </p:nvSpPr>
        <p:spPr>
          <a:xfrm>
            <a:off x="6880969" y="3016342"/>
            <a:ext cx="2024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Nanopore</a:t>
            </a:r>
            <a:r>
              <a:rPr lang="it-IT" sz="1400" dirty="0"/>
              <a:t> </a:t>
            </a:r>
            <a:r>
              <a:rPr lang="it-IT" sz="1400" dirty="0" err="1" smtClean="0"/>
              <a:t>MinION</a:t>
            </a:r>
            <a:r>
              <a:rPr lang="it-IT" sz="1400" dirty="0" smtClean="0"/>
              <a:t> - 2014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69221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07504" y="3285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Sequencers</a:t>
            </a:r>
            <a:r>
              <a:rPr lang="it-IT" sz="2000" dirty="0" smtClean="0"/>
              <a:t>: </a:t>
            </a:r>
            <a:r>
              <a:rPr lang="it-IT" sz="2000" dirty="0" err="1" smtClean="0"/>
              <a:t>size</a:t>
            </a:r>
            <a:r>
              <a:rPr lang="it-IT" sz="2000" dirty="0" smtClean="0"/>
              <a:t> and output</a:t>
            </a:r>
            <a:endParaRPr lang="it-IT" sz="2000" dirty="0"/>
          </a:p>
        </p:txBody>
      </p:sp>
      <p:pic>
        <p:nvPicPr>
          <p:cNvPr id="3087" name="Picture 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5" r="21094"/>
          <a:stretch/>
        </p:blipFill>
        <p:spPr bwMode="auto">
          <a:xfrm>
            <a:off x="4716016" y="3401367"/>
            <a:ext cx="792088" cy="921589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t="11546" r="27600" b="21155"/>
          <a:stretch/>
        </p:blipFill>
        <p:spPr bwMode="auto">
          <a:xfrm>
            <a:off x="4067944" y="4483265"/>
            <a:ext cx="741575" cy="658929"/>
          </a:xfrm>
          <a:prstGeom prst="rect">
            <a:avLst/>
          </a:prstGeom>
          <a:noFill/>
          <a:ln w="25400">
            <a:solidFill>
              <a:srgbClr val="99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831" y="2417953"/>
            <a:ext cx="861736" cy="64630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96" y="4457208"/>
            <a:ext cx="722520" cy="684986"/>
          </a:xfrm>
          <a:prstGeom prst="rect">
            <a:avLst/>
          </a:prstGeom>
          <a:noFill/>
          <a:ln w="25400">
            <a:solidFill>
              <a:srgbClr val="99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11" y="908721"/>
            <a:ext cx="1704605" cy="96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597" y="4436702"/>
            <a:ext cx="950777" cy="71308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3" y="2353696"/>
            <a:ext cx="1048446" cy="799572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1" name="Picture 9" descr="http://www.juntadeandalucia.es/fundacionprogresoysalud/gbpa/sites/default/files/images/contenido/machine_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60" y="2324578"/>
            <a:ext cx="938953" cy="85780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ttore 2 10"/>
          <p:cNvCxnSpPr/>
          <p:nvPr/>
        </p:nvCxnSpPr>
        <p:spPr>
          <a:xfrm flipV="1">
            <a:off x="1496007" y="1031954"/>
            <a:ext cx="6294" cy="54933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>
            <a:off x="1502300" y="5200244"/>
            <a:ext cx="598638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1548832" y="5301163"/>
            <a:ext cx="1967914" cy="1613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000" b="1" dirty="0" smtClean="0">
                <a:solidFill>
                  <a:schemeClr val="tx1"/>
                </a:solidFill>
              </a:rPr>
              <a:t>Mb</a:t>
            </a:r>
            <a:endParaRPr lang="it-IT" sz="1000" b="1" dirty="0">
              <a:solidFill>
                <a:schemeClr val="tx1"/>
              </a:solidFill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3470214" y="5301163"/>
            <a:ext cx="1967914" cy="1613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7030A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000" b="1" dirty="0" err="1" smtClean="0">
                <a:solidFill>
                  <a:schemeClr val="tx1"/>
                </a:solidFill>
              </a:rPr>
              <a:t>Gb</a:t>
            </a:r>
            <a:endParaRPr lang="it-IT" sz="1000" b="1" dirty="0">
              <a:solidFill>
                <a:schemeClr val="tx1"/>
              </a:solidFill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5438128" y="5301163"/>
            <a:ext cx="1967914" cy="1613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000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000" b="1" dirty="0" err="1" smtClean="0">
                <a:solidFill>
                  <a:schemeClr val="tx1"/>
                </a:solidFill>
              </a:rPr>
              <a:t>Tb</a:t>
            </a:r>
            <a:endParaRPr lang="it-IT" sz="1000" b="1" dirty="0">
              <a:solidFill>
                <a:schemeClr val="tx1"/>
              </a:solidFill>
            </a:endParaRPr>
          </a:p>
        </p:txBody>
      </p:sp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079" y="3667890"/>
            <a:ext cx="917662" cy="612252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0" name="Connettore 1 19"/>
          <p:cNvCxnSpPr/>
          <p:nvPr/>
        </p:nvCxnSpPr>
        <p:spPr>
          <a:xfrm>
            <a:off x="1419662" y="3224738"/>
            <a:ext cx="6137758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/>
          <p:cNvCxnSpPr/>
          <p:nvPr/>
        </p:nvCxnSpPr>
        <p:spPr>
          <a:xfrm>
            <a:off x="1419662" y="1954149"/>
            <a:ext cx="6137758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 rot="16200000">
            <a:off x="1120263" y="4160268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bench</a:t>
            </a:r>
            <a:endParaRPr lang="it-IT" sz="1000" dirty="0"/>
          </a:p>
        </p:txBody>
      </p:sp>
      <p:sp>
        <p:nvSpPr>
          <p:cNvPr id="35" name="CasellaDiTesto 34"/>
          <p:cNvSpPr txBox="1"/>
          <p:nvPr/>
        </p:nvSpPr>
        <p:spPr>
          <a:xfrm rot="16200000">
            <a:off x="1183682" y="2451711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unit</a:t>
            </a:r>
            <a:endParaRPr lang="it-IT" sz="1000" dirty="0"/>
          </a:p>
        </p:txBody>
      </p:sp>
      <p:sp>
        <p:nvSpPr>
          <p:cNvPr id="36" name="CasellaDiTesto 35"/>
          <p:cNvSpPr txBox="1"/>
          <p:nvPr/>
        </p:nvSpPr>
        <p:spPr>
          <a:xfrm rot="16200000">
            <a:off x="1146011" y="138329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room</a:t>
            </a:r>
            <a:endParaRPr lang="it-IT" sz="1000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1502300" y="2199934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Roche 454 GS</a:t>
            </a:r>
            <a:endParaRPr lang="it-IT" sz="1000" dirty="0"/>
          </a:p>
        </p:txBody>
      </p:sp>
      <p:sp>
        <p:nvSpPr>
          <p:cNvPr id="39" name="CasellaDiTesto 38"/>
          <p:cNvSpPr txBox="1"/>
          <p:nvPr/>
        </p:nvSpPr>
        <p:spPr>
          <a:xfrm>
            <a:off x="2360109" y="2105527"/>
            <a:ext cx="1175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Roche 454 GS FLX+</a:t>
            </a:r>
            <a:endParaRPr lang="it-IT" sz="1000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1644979" y="4221421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Roche 454 GS Junior</a:t>
            </a:r>
            <a:endParaRPr lang="it-IT" sz="1000" dirty="0"/>
          </a:p>
        </p:txBody>
      </p:sp>
      <p:sp>
        <p:nvSpPr>
          <p:cNvPr id="41" name="CasellaDiTesto 40"/>
          <p:cNvSpPr txBox="1"/>
          <p:nvPr/>
        </p:nvSpPr>
        <p:spPr>
          <a:xfrm>
            <a:off x="3430199" y="425123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Ion</a:t>
            </a:r>
            <a:r>
              <a:rPr lang="it-IT" sz="1000" dirty="0" smtClean="0"/>
              <a:t> PGM</a:t>
            </a:r>
            <a:endParaRPr lang="it-IT" sz="1000" dirty="0"/>
          </a:p>
        </p:txBody>
      </p:sp>
      <p:sp>
        <p:nvSpPr>
          <p:cNvPr id="42" name="CasellaDiTesto 41"/>
          <p:cNvSpPr txBox="1"/>
          <p:nvPr/>
        </p:nvSpPr>
        <p:spPr>
          <a:xfrm>
            <a:off x="4073420" y="4251232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Ion</a:t>
            </a:r>
            <a:r>
              <a:rPr lang="it-IT" sz="1000" dirty="0" smtClean="0"/>
              <a:t> Proton</a:t>
            </a:r>
            <a:endParaRPr lang="it-IT" sz="1000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3571133" y="2142150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Illumina GA</a:t>
            </a:r>
            <a:endParaRPr lang="it-IT" sz="1000" dirty="0"/>
          </a:p>
        </p:txBody>
      </p:sp>
      <p:sp>
        <p:nvSpPr>
          <p:cNvPr id="44" name="CasellaDiTesto 43"/>
          <p:cNvSpPr txBox="1"/>
          <p:nvPr/>
        </p:nvSpPr>
        <p:spPr>
          <a:xfrm>
            <a:off x="3712793" y="3452216"/>
            <a:ext cx="958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Illumina </a:t>
            </a:r>
            <a:r>
              <a:rPr lang="it-IT" sz="1000" dirty="0" err="1" smtClean="0"/>
              <a:t>MiSeq</a:t>
            </a:r>
            <a:endParaRPr lang="it-IT" sz="1000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4578099" y="3182832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Illumina </a:t>
            </a:r>
            <a:r>
              <a:rPr lang="it-IT" sz="1000" dirty="0" err="1" smtClean="0"/>
              <a:t>NextSeq</a:t>
            </a:r>
            <a:endParaRPr lang="it-IT" sz="1000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5544078" y="2092080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Illumina </a:t>
            </a:r>
            <a:r>
              <a:rPr lang="it-IT" sz="1000" dirty="0" err="1" smtClean="0"/>
              <a:t>HiSeq</a:t>
            </a:r>
            <a:endParaRPr lang="it-IT" sz="1000" dirty="0"/>
          </a:p>
        </p:txBody>
      </p:sp>
      <p:pic>
        <p:nvPicPr>
          <p:cNvPr id="3093" name="Picture 21" descr="http://assets.illumina.com/content/dam/illumina-marketing/images/systems/hiseq-3000-4000-larg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5" r="4220"/>
          <a:stretch/>
        </p:blipFill>
        <p:spPr bwMode="auto">
          <a:xfrm>
            <a:off x="5463205" y="2321201"/>
            <a:ext cx="1069059" cy="861186"/>
          </a:xfrm>
          <a:prstGeom prst="rect">
            <a:avLst/>
          </a:prstGeom>
          <a:noFill/>
          <a:ln w="254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sellaDiTesto 48"/>
          <p:cNvSpPr txBox="1"/>
          <p:nvPr/>
        </p:nvSpPr>
        <p:spPr>
          <a:xfrm>
            <a:off x="6611835" y="2380281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Illumina </a:t>
            </a:r>
            <a:r>
              <a:rPr lang="it-IT" sz="1000" dirty="0" err="1" smtClean="0"/>
              <a:t>HiSeq</a:t>
            </a:r>
            <a:r>
              <a:rPr lang="it-IT" sz="1000" dirty="0" smtClean="0"/>
              <a:t> X</a:t>
            </a:r>
            <a:endParaRPr lang="it-IT" sz="1000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4516673" y="1613328"/>
            <a:ext cx="669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PacBio</a:t>
            </a:r>
            <a:endParaRPr lang="it-IT" sz="1400" dirty="0"/>
          </a:p>
        </p:txBody>
      </p:sp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45" y="2606529"/>
            <a:ext cx="1034663" cy="32304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8" name="CasellaDiTesto 37"/>
          <p:cNvSpPr txBox="1"/>
          <p:nvPr/>
        </p:nvSpPr>
        <p:spPr>
          <a:xfrm rot="16200000">
            <a:off x="1084720" y="5934787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pocket</a:t>
            </a:r>
            <a:endParaRPr lang="it-IT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083" y="5623967"/>
            <a:ext cx="1410325" cy="938507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7" name="CasellaDiTesto 46"/>
          <p:cNvSpPr txBox="1"/>
          <p:nvPr/>
        </p:nvSpPr>
        <p:spPr>
          <a:xfrm>
            <a:off x="5148064" y="6289575"/>
            <a:ext cx="156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Nanopore</a:t>
            </a:r>
            <a:r>
              <a:rPr lang="it-IT" sz="1400" dirty="0"/>
              <a:t> </a:t>
            </a:r>
            <a:r>
              <a:rPr lang="it-IT" sz="1400" dirty="0" err="1" smtClean="0"/>
              <a:t>MinION</a:t>
            </a:r>
            <a:endParaRPr lang="it-IT" sz="1400" dirty="0"/>
          </a:p>
        </p:txBody>
      </p:sp>
      <p:pic>
        <p:nvPicPr>
          <p:cNvPr id="4100" name="Picture 4" descr="https://www.nanoporetech.com/images/product-page/PromethION-setup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344" y="4743044"/>
            <a:ext cx="1371600" cy="914400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asellaDiTesto 47"/>
          <p:cNvSpPr txBox="1"/>
          <p:nvPr/>
        </p:nvSpPr>
        <p:spPr>
          <a:xfrm>
            <a:off x="5803398" y="5662993"/>
            <a:ext cx="1908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Nanopore</a:t>
            </a:r>
            <a:r>
              <a:rPr lang="it-IT" sz="1400" dirty="0"/>
              <a:t> </a:t>
            </a:r>
            <a:r>
              <a:rPr lang="it-IT" sz="1400" dirty="0" err="1" smtClean="0"/>
              <a:t>PromethION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41975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0" grpId="0"/>
      <p:bldP spid="38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1244</Words>
  <Application>Microsoft Office PowerPoint</Application>
  <PresentationFormat>Presentazione su schermo (4:3)</PresentationFormat>
  <Paragraphs>348</Paragraphs>
  <Slides>41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2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 novo assembly</vt:lpstr>
      <vt:lpstr>Re-sequencing</vt:lpstr>
      <vt:lpstr>What does DNA-seq tell you</vt:lpstr>
      <vt:lpstr>Presentazione standard di PowerPoint</vt:lpstr>
      <vt:lpstr>RNA-seq</vt:lpstr>
      <vt:lpstr>ChIP-seq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</dc:creator>
  <cp:lastModifiedBy>chiara</cp:lastModifiedBy>
  <cp:revision>93</cp:revision>
  <dcterms:created xsi:type="dcterms:W3CDTF">2015-11-12T13:32:59Z</dcterms:created>
  <dcterms:modified xsi:type="dcterms:W3CDTF">2015-11-24T09:42:06Z</dcterms:modified>
</cp:coreProperties>
</file>